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9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il Sheed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0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slide" Target="slides/slide17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1-12T17:42:29.840">
    <p:pos x="1435" y="700"/>
    <p:text>Do some screenshots need to change based on new release?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7a3395b03_0_0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7a3395b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7a3395b03_0_234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7a3395b0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7a3395b03_0_247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7a3395b03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7a3395b03_0_258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7a3395b0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7a3395b03_0_272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7a3395b03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7a3395b03_0_292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7a3395b03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7a3395b03_0_302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e7a3395b03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7a3395b03_0_282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e7a3395b03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7a3395b03_0_323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7a3395b03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64937bae6_3_254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64937bae6_3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7a3395b03_0_146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7a3395b0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7a3395b03_0_161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7a3395b0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7a3395b03_0_175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7a3395b03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7a3395b03_0_186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7a3395b0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7a3395b03_0_201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7a3395b0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7a3395b03_0_215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7a3395b0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7a3395b03_0_224:notes"/>
          <p:cNvSpPr/>
          <p:nvPr>
            <p:ph idx="2" type="sldImg"/>
          </p:nvPr>
        </p:nvSpPr>
        <p:spPr>
          <a:xfrm>
            <a:off x="-634863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7a3395b03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EEE Periodical Journal Social Media Template  1">
  <p:cSld name="TITLE_1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578725" y="506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1000"/>
              <a:buNone/>
              <a:defRPr b="1">
                <a:solidFill>
                  <a:srgbClr val="E877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410900" y="996350"/>
            <a:ext cx="8419200" cy="3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92100" lvl="0" marL="4572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indent="-292100" lvl="1" marL="91440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2pPr>
            <a:lvl3pPr indent="-292100" lvl="2" marL="137160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92100" lvl="3" marL="182880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292100" lvl="5" marL="274320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92100" lvl="6" marL="320040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indent="-292100" lvl="7" marL="365760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indent="-292100" lvl="8" marL="411480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27"/>
            <a:ext cx="9144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>
            <p:ph type="title"/>
          </p:nvPr>
        </p:nvSpPr>
        <p:spPr>
          <a:xfrm>
            <a:off x="700075" y="1358501"/>
            <a:ext cx="7886700" cy="18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600"/>
              <a:buNone/>
              <a:defRPr b="1" sz="3600">
                <a:solidFill>
                  <a:srgbClr val="E877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709250" y="3122852"/>
            <a:ext cx="68580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2100"/>
              <a:buNone/>
              <a:defRPr b="1" sz="2100">
                <a:solidFill>
                  <a:srgbClr val="75787B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464790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111" y="4453050"/>
            <a:ext cx="1212340" cy="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type="title"/>
          </p:nvPr>
        </p:nvSpPr>
        <p:spPr>
          <a:xfrm>
            <a:off x="700075" y="1358501"/>
            <a:ext cx="7886700" cy="18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600"/>
              <a:buNone/>
              <a:defRPr b="1" sz="3600">
                <a:solidFill>
                  <a:srgbClr val="E877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709250" y="3122852"/>
            <a:ext cx="68580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2100"/>
              <a:buNone/>
              <a:defRPr b="1" sz="2100">
                <a:solidFill>
                  <a:srgbClr val="75787B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4"/>
          <p:cNvSpPr txBox="1"/>
          <p:nvPr/>
        </p:nvSpPr>
        <p:spPr>
          <a:xfrm>
            <a:off x="806925" y="4589444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b="1" sz="11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464790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111" y="4453050"/>
            <a:ext cx="1212340" cy="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628650" y="495599"/>
            <a:ext cx="7886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9pPr>
          </a:lstStyle>
          <a:p/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9pPr>
          </a:lstStyle>
          <a:p/>
        </p:txBody>
      </p:sp>
      <p:sp>
        <p:nvSpPr>
          <p:cNvPr id="109" name="Google Shape;109;p1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628650" y="495599"/>
            <a:ext cx="7886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11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4pPr>
            <a:lvl5pPr indent="-31115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5pPr>
            <a:lvl6pPr indent="-31115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122" name="Google Shape;12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7" name="Google Shape;127;p19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129" name="Google Shape;12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628650" y="495599"/>
            <a:ext cx="7886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ions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20417" y="4604606"/>
            <a:ext cx="896373" cy="26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67" y="539878"/>
            <a:ext cx="5029198" cy="165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ions">
  <p:cSld name="CUSTOM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 Toolkits Formats">
  <p:cSld name="TITLE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/>
            </a:lvl1pPr>
            <a:lvl2pPr indent="0" lvl="1" marL="0" algn="r">
              <a:spcBef>
                <a:spcPts val="0"/>
              </a:spcBef>
              <a:buNone/>
              <a:defRPr sz="800"/>
            </a:lvl2pPr>
            <a:lvl3pPr indent="0" lvl="2" marL="0" algn="r">
              <a:spcBef>
                <a:spcPts val="0"/>
              </a:spcBef>
              <a:buNone/>
              <a:defRPr sz="800"/>
            </a:lvl3pPr>
            <a:lvl4pPr indent="0" lvl="3" marL="0" algn="r">
              <a:spcBef>
                <a:spcPts val="0"/>
              </a:spcBef>
              <a:buNone/>
              <a:defRPr sz="800"/>
            </a:lvl4pPr>
            <a:lvl5pPr indent="0" lvl="4" marL="0" algn="r">
              <a:spcBef>
                <a:spcPts val="0"/>
              </a:spcBef>
              <a:buNone/>
              <a:defRPr sz="800"/>
            </a:lvl5pPr>
            <a:lvl6pPr indent="0" lvl="5" marL="0" algn="r">
              <a:spcBef>
                <a:spcPts val="0"/>
              </a:spcBef>
              <a:buNone/>
              <a:defRPr sz="800"/>
            </a:lvl6pPr>
            <a:lvl7pPr indent="0" lvl="6" marL="0" algn="r">
              <a:spcBef>
                <a:spcPts val="0"/>
              </a:spcBef>
              <a:buNone/>
              <a:defRPr sz="800"/>
            </a:lvl7pPr>
            <a:lvl8pPr indent="0" lvl="7" marL="0" algn="r">
              <a:spcBef>
                <a:spcPts val="0"/>
              </a:spcBef>
              <a:buNone/>
              <a:defRPr sz="800"/>
            </a:lvl8pPr>
            <a:lvl9pPr indent="0" lvl="8" marL="0" algn="r">
              <a:spcBef>
                <a:spcPts val="0"/>
              </a:spcBef>
              <a:buNone/>
              <a:defRPr sz="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Fixed Imag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>
            <p:ph type="ctrTitle"/>
          </p:nvPr>
        </p:nvSpPr>
        <p:spPr>
          <a:xfrm>
            <a:off x="709250" y="2830048"/>
            <a:ext cx="6858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300"/>
              <a:buNone/>
              <a:defRPr b="1" sz="3300">
                <a:solidFill>
                  <a:srgbClr val="E877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709250" y="3503852"/>
            <a:ext cx="68580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2100"/>
              <a:buNone/>
              <a:defRPr b="1" sz="2100">
                <a:solidFill>
                  <a:srgbClr val="75787B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2525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850" y="3877325"/>
            <a:ext cx="1678274" cy="11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0" y="4647901"/>
            <a:ext cx="9144003" cy="4955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/>
        </p:nvSpPr>
        <p:spPr>
          <a:xfrm>
            <a:off x="806925" y="4589444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b="1" sz="11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6505"/>
            <a:ext cx="9144000" cy="214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Fixed Circle Images">
  <p:cSld name="TITLE_3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27"/>
            <a:ext cx="91440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437539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type="ctrTitle"/>
          </p:nvPr>
        </p:nvSpPr>
        <p:spPr>
          <a:xfrm>
            <a:off x="709250" y="2449048"/>
            <a:ext cx="6858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300"/>
              <a:buNone/>
              <a:defRPr b="1" sz="3300">
                <a:solidFill>
                  <a:srgbClr val="E877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709250" y="3122852"/>
            <a:ext cx="68580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2100"/>
              <a:buNone/>
              <a:defRPr b="1" sz="2100">
                <a:solidFill>
                  <a:srgbClr val="75787B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22525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0" y="4647901"/>
            <a:ext cx="9144003" cy="49559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/>
        </p:nvSpPr>
        <p:spPr>
          <a:xfrm>
            <a:off x="806925" y="4589444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b="1" sz="11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Variable Images">
  <p:cSld name="TITLE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type="ctrTitle"/>
          </p:nvPr>
        </p:nvSpPr>
        <p:spPr>
          <a:xfrm>
            <a:off x="709250" y="2830048"/>
            <a:ext cx="6858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300"/>
              <a:buNone/>
              <a:defRPr b="1" sz="3300">
                <a:solidFill>
                  <a:srgbClr val="E877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709250" y="3503852"/>
            <a:ext cx="68580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2100"/>
              <a:buNone/>
              <a:defRPr b="1" sz="2100">
                <a:solidFill>
                  <a:srgbClr val="75787B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22525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850" y="3877325"/>
            <a:ext cx="1678274" cy="11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0" y="4647901"/>
            <a:ext cx="9144003" cy="4955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/>
        </p:nvSpPr>
        <p:spPr>
          <a:xfrm>
            <a:off x="806925" y="4589444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b="1" sz="11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/>
          <p:nvPr>
            <p:ph idx="2" type="pic"/>
          </p:nvPr>
        </p:nvSpPr>
        <p:spPr>
          <a:xfrm>
            <a:off x="7050" y="626650"/>
            <a:ext cx="18288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9"/>
          <p:cNvSpPr/>
          <p:nvPr>
            <p:ph idx="3" type="pic"/>
          </p:nvPr>
        </p:nvSpPr>
        <p:spPr>
          <a:xfrm>
            <a:off x="1835850" y="626650"/>
            <a:ext cx="18288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9"/>
          <p:cNvSpPr/>
          <p:nvPr>
            <p:ph idx="4" type="pic"/>
          </p:nvPr>
        </p:nvSpPr>
        <p:spPr>
          <a:xfrm>
            <a:off x="3664650" y="626650"/>
            <a:ext cx="18288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/>
          <p:nvPr>
            <p:ph idx="5" type="pic"/>
          </p:nvPr>
        </p:nvSpPr>
        <p:spPr>
          <a:xfrm>
            <a:off x="5493450" y="626650"/>
            <a:ext cx="18288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9"/>
          <p:cNvSpPr/>
          <p:nvPr>
            <p:ph idx="6" type="pic"/>
          </p:nvPr>
        </p:nvSpPr>
        <p:spPr>
          <a:xfrm>
            <a:off x="7322250" y="626650"/>
            <a:ext cx="1828800" cy="214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Variable Circle Images">
  <p:cSld name="TITLE_2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27"/>
            <a:ext cx="9144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>
            <p:ph type="ctrTitle"/>
          </p:nvPr>
        </p:nvSpPr>
        <p:spPr>
          <a:xfrm>
            <a:off x="709250" y="2449048"/>
            <a:ext cx="6858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025" lIns="52050" spcFirstLastPara="1" rIns="52050" wrap="square" tIns="260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300"/>
              <a:buNone/>
              <a:defRPr b="1" sz="3300">
                <a:solidFill>
                  <a:srgbClr val="E877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709250" y="3122852"/>
            <a:ext cx="68580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87B"/>
              </a:buClr>
              <a:buSzPts val="2100"/>
              <a:buNone/>
              <a:defRPr b="1" sz="2100">
                <a:solidFill>
                  <a:srgbClr val="75787B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22525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4647901"/>
            <a:ext cx="9144003" cy="4955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/>
        </p:nvSpPr>
        <p:spPr>
          <a:xfrm>
            <a:off x="806925" y="4589444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b="1" sz="11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-456450" y="-413675"/>
            <a:ext cx="2703300" cy="27033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0"/>
          <p:cNvSpPr/>
          <p:nvPr>
            <p:ph idx="3" type="pic"/>
          </p:nvPr>
        </p:nvSpPr>
        <p:spPr>
          <a:xfrm>
            <a:off x="6742625" y="877300"/>
            <a:ext cx="1198200" cy="11982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0"/>
          <p:cNvSpPr/>
          <p:nvPr>
            <p:ph idx="4" type="pic"/>
          </p:nvPr>
        </p:nvSpPr>
        <p:spPr>
          <a:xfrm>
            <a:off x="7905225" y="392300"/>
            <a:ext cx="860700" cy="8607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/>
          <p:nvPr>
            <p:ph idx="5" type="pic"/>
          </p:nvPr>
        </p:nvSpPr>
        <p:spPr>
          <a:xfrm>
            <a:off x="7498650" y="2118375"/>
            <a:ext cx="1787700" cy="17877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578725" y="506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1000"/>
              <a:buNone/>
              <a:defRPr b="1">
                <a:solidFill>
                  <a:srgbClr val="E877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0900" y="996350"/>
            <a:ext cx="8419200" cy="3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indent="-2921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921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2921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921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indent="-2921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indent="-2921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1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7.xml"/><Relationship Id="rId1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1"/>
            <a:ext cx="9144003" cy="4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 rot="10800000">
            <a:off x="0" y="4647901"/>
            <a:ext cx="9144003" cy="4955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628650" y="495599"/>
            <a:ext cx="7886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E877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664300" y="1126950"/>
            <a:ext cx="7886700" cy="31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11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025" lIns="52050" spcFirstLastPara="1" rIns="52050" wrap="square" tIns="26025">
            <a:noAutofit/>
          </a:bodyPr>
          <a:lstStyle>
            <a:lvl1pPr indent="0" lvl="0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>
              <a:spcBef>
                <a:spcPts val="0"/>
              </a:spcBef>
              <a:buNone/>
              <a:defRPr b="1" i="0" sz="9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5"/>
          <p:cNvSpPr txBox="1"/>
          <p:nvPr/>
        </p:nvSpPr>
        <p:spPr>
          <a:xfrm>
            <a:off x="806925" y="4589444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b="1" sz="11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9111" y="4453050"/>
            <a:ext cx="1212340" cy="35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117">
          <p15:clr>
            <a:srgbClr val="EA4335"/>
          </p15:clr>
        </p15:guide>
        <p15:guide id="2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volunteer.ieee.org/" TargetMode="External"/><Relationship Id="rId4" Type="http://schemas.openxmlformats.org/officeDocument/2006/relationships/hyperlink" Target="https://volunteer.ieee.org/" TargetMode="External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olunteer.ieee.org/" TargetMode="External"/><Relationship Id="rId4" Type="http://schemas.openxmlformats.org/officeDocument/2006/relationships/hyperlink" Target="https://volunteer.ieee.org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volunteer.ieee.org/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volunteer.ieee.org/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volunteer.ieee.org/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olunteer.ieee.org/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volunteer.ieee.org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.xml"/><Relationship Id="rId4" Type="http://schemas.openxmlformats.org/officeDocument/2006/relationships/hyperlink" Target="https://volunteer.ieee.org/" TargetMode="External"/><Relationship Id="rId5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volunteering@ieee.org" TargetMode="External"/><Relationship Id="rId4" Type="http://schemas.openxmlformats.org/officeDocument/2006/relationships/hyperlink" Target="https://volunteer.ieee.org/" TargetMode="External"/><Relationship Id="rId5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olunteer.ieee.org/" TargetMode="External"/><Relationship Id="rId4" Type="http://schemas.openxmlformats.org/officeDocument/2006/relationships/hyperlink" Target="https://volunteer.ieee.org/" TargetMode="External"/><Relationship Id="rId5" Type="http://schemas.openxmlformats.org/officeDocument/2006/relationships/image" Target="../media/image12.jpg"/><Relationship Id="rId6" Type="http://schemas.openxmlformats.org/officeDocument/2006/relationships/hyperlink" Target="https://volunteer.ieee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olunteer.ieee.org/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s://volunteer.ieee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rand-experience.ieee.org/ieee-volunteering-toolkit/" TargetMode="External"/><Relationship Id="rId4" Type="http://schemas.openxmlformats.org/officeDocument/2006/relationships/hyperlink" Target="https://brand-experience.ieee.org/ieee-volunteering-toolkit/" TargetMode="External"/><Relationship Id="rId5" Type="http://schemas.openxmlformats.org/officeDocument/2006/relationships/hyperlink" Target="https://brand-experience.ieee.org/ieee-volunteering-toolkit/" TargetMode="External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volunteer.ieee.org/" TargetMode="External"/><Relationship Id="rId4" Type="http://schemas.openxmlformats.org/officeDocument/2006/relationships/hyperlink" Target="https://volunteer.ieee.org/" TargetMode="External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volunteer.ieee.org/" TargetMode="External"/><Relationship Id="rId4" Type="http://schemas.openxmlformats.org/officeDocument/2006/relationships/hyperlink" Target="https://volunteer.ieee.org/" TargetMode="External"/><Relationship Id="rId5" Type="http://schemas.openxmlformats.org/officeDocument/2006/relationships/hyperlink" Target="https://volunteer.ieee.org/" TargetMode="External"/><Relationship Id="rId6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olunteer.ieee.org/" TargetMode="External"/><Relationship Id="rId4" Type="http://schemas.openxmlformats.org/officeDocument/2006/relationships/hyperlink" Target="https://volunteer.ieee.org/" TargetMode="External"/><Relationship Id="rId5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volunteering@ieee.org" TargetMode="External"/><Relationship Id="rId4" Type="http://schemas.openxmlformats.org/officeDocument/2006/relationships/hyperlink" Target="https://volunteer.ieee.org/" TargetMode="External"/><Relationship Id="rId5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volunteer.ieee.org/" TargetMode="Externa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700075" y="1358501"/>
            <a:ext cx="7886700" cy="1806000"/>
          </a:xfrm>
          <a:prstGeom prst="rect">
            <a:avLst/>
          </a:prstGeom>
        </p:spPr>
        <p:txBody>
          <a:bodyPr anchorCtr="0" anchor="b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E7422"/>
                </a:solidFill>
              </a:rPr>
              <a:t>IEEE Volunteering Platform</a:t>
            </a:r>
            <a:endParaRPr/>
          </a:p>
        </p:txBody>
      </p:sp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709250" y="3122852"/>
            <a:ext cx="6858000" cy="6870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u="sng">
                <a:solidFill>
                  <a:schemeClr val="hlink"/>
                </a:solidFill>
                <a:hlinkClick r:id="rId3"/>
              </a:rPr>
              <a:t>volunteer.ieee.org</a:t>
            </a:r>
            <a:endParaRPr i="1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14400"/>
            <a:ext cx="9144000" cy="113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Getting Started</a:t>
            </a:r>
            <a:endParaRPr/>
          </a:p>
        </p:txBody>
      </p:sp>
      <p:sp>
        <p:nvSpPr>
          <p:cNvPr id="239" name="Google Shape;239;p33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Access the platform using your IEEE credentials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8625" y="1017338"/>
            <a:ext cx="493395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850" y="1543050"/>
            <a:ext cx="26479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Selecting a Role</a:t>
            </a:r>
            <a:endParaRPr/>
          </a:p>
        </p:txBody>
      </p:sp>
      <p:sp>
        <p:nvSpPr>
          <p:cNvPr id="249" name="Google Shape;249;p34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34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763" y="998987"/>
            <a:ext cx="4812482" cy="314553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platform provides you with two options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Your dashboard provides a quick overview of your activity on the platform 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5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Dashboard Navigation</a:t>
            </a:r>
            <a:endParaRPr/>
          </a:p>
        </p:txBody>
      </p:sp>
      <p:sp>
        <p:nvSpPr>
          <p:cNvPr id="259" name="Google Shape;259;p35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35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463" y="1078324"/>
            <a:ext cx="6873085" cy="332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Members and volunteers can find opportunities using simple search terms 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6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Searching for Opportunities</a:t>
            </a:r>
            <a:endParaRPr/>
          </a:p>
        </p:txBody>
      </p:sp>
      <p:sp>
        <p:nvSpPr>
          <p:cNvPr id="268" name="Google Shape;268;p36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36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763" y="1112824"/>
            <a:ext cx="5246486" cy="332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Team members can be found using memberships, endorsements, skills, location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7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Searching for Volunteers</a:t>
            </a:r>
            <a:endParaRPr/>
          </a:p>
        </p:txBody>
      </p:sp>
      <p:sp>
        <p:nvSpPr>
          <p:cNvPr id="277" name="Google Shape;277;p37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37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300" y="1021399"/>
            <a:ext cx="4772766" cy="341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It takes about 3 minutes to publish a new opportunity 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8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38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8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Creating a New Volunteering Opportunity</a:t>
            </a:r>
            <a:endParaRPr/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725" y="987874"/>
            <a:ext cx="3431540" cy="352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643" y="1064975"/>
            <a:ext cx="2988789" cy="348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Acknowledge the effort and completion of assignments for your team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9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Providing Feedback and Endorsements</a:t>
            </a:r>
            <a:endParaRPr/>
          </a:p>
        </p:txBody>
      </p:sp>
      <p:sp>
        <p:nvSpPr>
          <p:cNvPr id="296" name="Google Shape;296;p39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39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8938" y="1112837"/>
            <a:ext cx="3967772" cy="332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>
            <p:ph type="title"/>
          </p:nvPr>
        </p:nvSpPr>
        <p:spPr>
          <a:xfrm>
            <a:off x="700075" y="1358501"/>
            <a:ext cx="7886700" cy="1806000"/>
          </a:xfrm>
          <a:prstGeom prst="rect">
            <a:avLst/>
          </a:prstGeom>
        </p:spPr>
        <p:txBody>
          <a:bodyPr anchorCtr="0" anchor="b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E7422"/>
                </a:solidFill>
              </a:rPr>
              <a:t>Feedback or Questions?</a:t>
            </a:r>
            <a:endParaRPr sz="3300"/>
          </a:p>
        </p:txBody>
      </p:sp>
      <p:sp>
        <p:nvSpPr>
          <p:cNvPr id="304" name="Google Shape;304;p40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40"/>
          <p:cNvSpPr txBox="1"/>
          <p:nvPr>
            <p:ph idx="1" type="subTitle"/>
          </p:nvPr>
        </p:nvSpPr>
        <p:spPr>
          <a:xfrm>
            <a:off x="709250" y="3122852"/>
            <a:ext cx="6858000" cy="6870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/>
              <a:t>email </a:t>
            </a:r>
            <a:r>
              <a:rPr i="1" lang="en-US" u="sng">
                <a:solidFill>
                  <a:schemeClr val="hlink"/>
                </a:solidFill>
                <a:hlinkClick r:id="rId3"/>
              </a:rPr>
              <a:t>volunteering@ieee.org</a:t>
            </a:r>
            <a:r>
              <a:rPr i="1" lang="en-US"/>
              <a:t> </a:t>
            </a:r>
            <a:endParaRPr i="1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17247"/>
            <a:ext cx="9143998" cy="113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411480" y="1239750"/>
            <a:ext cx="8419200" cy="35271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/>
              <a:t>Need volunteers?  </a:t>
            </a:r>
            <a:r>
              <a:rPr lang="en-US" sz="1500"/>
              <a:t>You can:</a:t>
            </a:r>
            <a:endParaRPr sz="15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Share volunteering opportunities</a:t>
            </a:r>
            <a:endParaRPr sz="12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Recruit volunteers or new team members</a:t>
            </a:r>
            <a:endParaRPr sz="12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Track volunteering work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/>
              <a:t>Want to volunteer?  </a:t>
            </a:r>
            <a:r>
              <a:rPr lang="en-US" sz="1500"/>
              <a:t>You can:</a:t>
            </a:r>
            <a:endParaRPr sz="15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Browse or search for available volunteer opportunities</a:t>
            </a:r>
            <a:endParaRPr sz="12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Apply to opportunities that interest you</a:t>
            </a:r>
            <a:endParaRPr sz="12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Automatically generate your volunteering CV</a:t>
            </a:r>
            <a:endParaRPr sz="12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Collect feedback and endorsements from volunteer leadership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/>
              <a:t>Who can use the IEEE Volunteering platform?</a:t>
            </a:r>
            <a:endParaRPr b="1" sz="15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All IEEE members can search for and create opportunities</a:t>
            </a:r>
            <a:endParaRPr/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What is the IEEE Volunteering Platform?</a:t>
            </a:r>
            <a:endParaRPr/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410900" y="685800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Cross-IEEE solution for all IEEE members to advertise and search for volunteering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opportunities, be it short- or long-term, local or remote, or requiring different skills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EE74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6997250" y="1352150"/>
            <a:ext cx="1998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others become part of IEEE’s mission by providing opportunities for the new #IEEEVolunteeringPlatform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volunteer.ieee.org</a:t>
            </a:r>
            <a:endParaRPr i="1" sz="12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2138" y="2892338"/>
            <a:ext cx="1828800" cy="152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Why use the IEEE Volunteering Platform?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410900" y="1224950"/>
            <a:ext cx="8419200" cy="35271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Simplify the process of volunteering with IEEE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Recruit volunteers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Provide flexible volunteering opportunities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Recognize volunteering efforts, regardless of duration or intensity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Enable a recommendation and feedback process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Encourage project-based, skill-based, and long-distance volunteering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Easily track your volunteering work through an automated volunteering CV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Encourage merit-based advancement along the IEEE career path</a:t>
            </a:r>
            <a:endParaRPr sz="165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410900" y="6078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Modern approach to volunteering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EE74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588" y="1224938"/>
            <a:ext cx="2377441" cy="198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Call to Action - IEEE Volunteering Platform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410900" y="1148750"/>
            <a:ext cx="4851000" cy="42243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/>
              <a:t>Think about how to utilize this platform in your organizational units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/>
              <a:t>Develop opportunities and encourage peers to do the same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/>
              <a:t>Provide user feedback to volunteering@ieee.org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/>
              <a:t>Use the new</a:t>
            </a:r>
            <a:r>
              <a:rPr lang="en-US" sz="1500">
                <a:uFill>
                  <a:noFill/>
                </a:uFill>
                <a:hlinkClick r:id="rId3"/>
              </a:rPr>
              <a:t> </a:t>
            </a:r>
            <a:r>
              <a:rPr b="1" lang="en-US" sz="1500" u="sng">
                <a:solidFill>
                  <a:schemeClr val="hlink"/>
                </a:solidFill>
                <a:hlinkClick r:id="rId4"/>
              </a:rPr>
              <a:t>IEEE Volunteering Platform Marketing Toolkit</a:t>
            </a:r>
            <a:r>
              <a:rPr lang="en-US" sz="1500"/>
              <a:t> to socialize within your organizational units:</a:t>
            </a:r>
            <a:endParaRPr sz="1500"/>
          </a:p>
          <a:p>
            <a:pPr indent="0" lvl="0" marL="347472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/>
              <a:t>Promotional ads</a:t>
            </a:r>
            <a:endParaRPr sz="1200"/>
          </a:p>
          <a:p>
            <a:pPr indent="0" lvl="0" marL="347472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/>
              <a:t>Banner ads</a:t>
            </a:r>
            <a:endParaRPr sz="1200"/>
          </a:p>
          <a:p>
            <a:pPr indent="0" lvl="0" marL="347472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/>
              <a:t>Print ads</a:t>
            </a:r>
            <a:endParaRPr sz="1200"/>
          </a:p>
          <a:p>
            <a:pPr indent="0" lvl="0" marL="347472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/>
              <a:t>Social media messaging samples</a:t>
            </a:r>
            <a:endParaRPr sz="1200"/>
          </a:p>
          <a:p>
            <a:pPr indent="0" lvl="0" marL="347472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/>
              <a:t>Email samples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410900" y="6078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Create opportunities and socialize using the Marketing Toolkit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343100" y="4441250"/>
            <a:ext cx="6616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https://brand-experience.ieee.org/ieee-volunteering-toolkit/</a:t>
            </a:r>
            <a:endParaRPr b="1" sz="18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8225" y="1320425"/>
            <a:ext cx="4015774" cy="18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/>
        </p:nvSpPr>
        <p:spPr>
          <a:xfrm>
            <a:off x="411480" y="605599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EE74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Creating Opportunities</a:t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410900" y="967163"/>
            <a:ext cx="6126600" cy="35271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/>
              <a:t>Identify volunteering opportunities</a:t>
            </a:r>
            <a:endParaRPr sz="155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350"/>
              <a:t>Are there tasks in your organizational unit that could benefit from having additional volunteers address them?</a:t>
            </a:r>
            <a:endParaRPr sz="135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350"/>
              <a:t>Are there any upcoming projects or activities that will require new team members?</a:t>
            </a:r>
            <a:endParaRPr sz="135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350"/>
              <a:t>Are there any short-term opportunities for volunteers to help?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50"/>
              <a:t>Share the volunteering opportunities on the IEEE Volunteering platform</a:t>
            </a:r>
            <a:endParaRPr sz="155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350"/>
              <a:t>Include a good description and be clear what requirements candidates should fulfill</a:t>
            </a:r>
            <a:endParaRPr sz="13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50"/>
              <a:t>Promote the opportunity across your communication channels</a:t>
            </a:r>
            <a:endParaRPr sz="155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350"/>
              <a:t>Share the opportunity directly from the </a:t>
            </a:r>
            <a:r>
              <a:rPr lang="en-US" sz="1350"/>
              <a:t>platform</a:t>
            </a:r>
            <a:r>
              <a:rPr lang="en-US" sz="1350"/>
              <a:t> to your social media or via email to encourage more members from your target group to apply</a:t>
            </a:r>
            <a:endParaRPr sz="135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350"/>
              <a:t>Share the </a:t>
            </a:r>
            <a:r>
              <a:rPr lang="en-US" sz="1350"/>
              <a:t>opportunity</a:t>
            </a:r>
            <a:r>
              <a:rPr lang="en-US" sz="1350"/>
              <a:t> in your newsletter by providing the public link</a:t>
            </a:r>
            <a:endParaRPr/>
          </a:p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5483" y="1159700"/>
            <a:ext cx="2442471" cy="36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few ideas for areas where you might need help</a:t>
            </a:r>
            <a:endParaRPr b="1" sz="1500">
              <a:solidFill>
                <a:srgbClr val="EE74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9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Opportunity Creation Ideas</a:t>
            </a:r>
            <a:endParaRPr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410900" y="1072550"/>
            <a:ext cx="5820600" cy="35271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50"/>
              <a:t>Conference meet and greet/registration desk support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50"/>
              <a:t>Peer review of papers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50"/>
              <a:t>Assistance with marketing materials or social media posts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50"/>
              <a:t>Committee/unit subteams, working groups, or ad hoc needs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50"/>
              <a:t>Co-host a webinar and monitor Chat/Q&amp;A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50"/>
              <a:t>Recruit speakers for presentations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50"/>
              <a:t>Specific Region, Section, Society, Council, Student Branch, Chapter, Affinity Group, Community, or organizational unit projects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50"/>
              <a:t>Check out the current opportunities on the platform for more ideas!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9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6328763" y="3156150"/>
            <a:ext cx="26718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#IEEEVolunteeringPlatform: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opportunity meets flexibility!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volunteer.ieee.org</a:t>
            </a:r>
            <a:endParaRPr sz="12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7650" y="911988"/>
            <a:ext cx="2414016" cy="20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/>
        </p:nvSpPr>
        <p:spPr>
          <a:xfrm>
            <a:off x="411480" y="691424"/>
            <a:ext cx="7886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IEEE Volunteering roadmap includes:</a:t>
            </a:r>
            <a:endParaRPr b="1"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0"/>
          <p:cNvSpPr txBox="1"/>
          <p:nvPr>
            <p:ph type="title"/>
          </p:nvPr>
        </p:nvSpPr>
        <p:spPr>
          <a:xfrm>
            <a:off x="410900" y="354024"/>
            <a:ext cx="7886700" cy="4779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EE7422"/>
                </a:solidFill>
              </a:rPr>
              <a:t>Enhancing the IEEE Volunteering Platform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410900" y="1224950"/>
            <a:ext cx="5820600" cy="35271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New developments and improvements to the user interface and process flows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Reporting features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Integration with other services such as the IEEE App, vTools, and IEEE Collabratec™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An aggregate CV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/>
              <a:t>Engaging and measuring the impact of IEEE Volunteers </a:t>
            </a:r>
            <a:endParaRPr sz="165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0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30"/>
          <p:cNvSpPr txBox="1"/>
          <p:nvPr/>
        </p:nvSpPr>
        <p:spPr>
          <a:xfrm>
            <a:off x="3234125" y="44412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volunteer.ieee.org</a:t>
            </a:r>
            <a:endParaRPr b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900" y="1321724"/>
            <a:ext cx="2607702" cy="347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title"/>
          </p:nvPr>
        </p:nvSpPr>
        <p:spPr>
          <a:xfrm>
            <a:off x="700075" y="1358501"/>
            <a:ext cx="7886700" cy="1806000"/>
          </a:xfrm>
          <a:prstGeom prst="rect">
            <a:avLst/>
          </a:prstGeom>
        </p:spPr>
        <p:txBody>
          <a:bodyPr anchorCtr="0" anchor="b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E7422"/>
                </a:solidFill>
              </a:rPr>
              <a:t>Feedback</a:t>
            </a:r>
            <a:r>
              <a:rPr lang="en-US" sz="3300">
                <a:solidFill>
                  <a:srgbClr val="EE7422"/>
                </a:solidFill>
              </a:rPr>
              <a:t> or Questions?</a:t>
            </a:r>
            <a:endParaRPr sz="3300"/>
          </a:p>
        </p:txBody>
      </p: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31"/>
          <p:cNvSpPr txBox="1"/>
          <p:nvPr>
            <p:ph idx="1" type="subTitle"/>
          </p:nvPr>
        </p:nvSpPr>
        <p:spPr>
          <a:xfrm>
            <a:off x="709250" y="3122852"/>
            <a:ext cx="6858000" cy="6870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/>
              <a:t>email </a:t>
            </a:r>
            <a:r>
              <a:rPr i="1" lang="en-US" u="sng">
                <a:solidFill>
                  <a:schemeClr val="hlink"/>
                </a:solidFill>
                <a:hlinkClick r:id="rId3"/>
              </a:rPr>
              <a:t>volunteering@ieee.org</a:t>
            </a:r>
            <a:r>
              <a:rPr i="1" lang="en-US"/>
              <a:t> </a:t>
            </a:r>
            <a:endParaRPr i="1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17247"/>
            <a:ext cx="9143998" cy="113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idx="1" type="subTitle"/>
          </p:nvPr>
        </p:nvSpPr>
        <p:spPr>
          <a:xfrm>
            <a:off x="709250" y="3122852"/>
            <a:ext cx="6858000" cy="687000"/>
          </a:xfrm>
          <a:prstGeom prst="rect">
            <a:avLst/>
          </a:prstGeom>
        </p:spPr>
        <p:txBody>
          <a:bodyPr anchorCtr="0" anchor="t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7F7F7F"/>
                </a:solidFill>
              </a:rPr>
              <a:t>A Walk-Through</a:t>
            </a:r>
            <a:endParaRPr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 txBox="1"/>
          <p:nvPr>
            <p:ph type="title"/>
          </p:nvPr>
        </p:nvSpPr>
        <p:spPr>
          <a:xfrm>
            <a:off x="700075" y="1358501"/>
            <a:ext cx="7886700" cy="1806000"/>
          </a:xfrm>
          <a:prstGeom prst="rect">
            <a:avLst/>
          </a:prstGeom>
        </p:spPr>
        <p:txBody>
          <a:bodyPr anchorCtr="0" anchor="b" bIns="26025" lIns="52050" spcFirstLastPara="1" rIns="52050" wrap="square" tIns="2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E7422"/>
                </a:solidFill>
              </a:rPr>
              <a:t>Appendix: Exploring the Platform</a:t>
            </a:r>
            <a:endParaRPr sz="3300"/>
          </a:p>
        </p:txBody>
      </p:sp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410900" y="4629500"/>
            <a:ext cx="315900" cy="273900"/>
          </a:xfrm>
          <a:prstGeom prst="rect">
            <a:avLst/>
          </a:prstGeom>
        </p:spPr>
        <p:txBody>
          <a:bodyPr anchorCtr="0" anchor="ctr" bIns="26025" lIns="52050" spcFirstLastPara="1" rIns="52050" wrap="square" tIns="2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400"/>
            <a:ext cx="9143998" cy="113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