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ExtraBold" panose="020B0906030804020204" pitchFamily="34" charset="0"/>
      <p:bold r:id="rId23"/>
      <p:italic r:id="rId24"/>
      <p:boldItalic r:id="rId25"/>
    </p:embeddedFont>
    <p:embeddedFont>
      <p:font typeface="Open Sans ExtraBold" panose="020B0906030804020204" pitchFamily="34" charset="0"/>
      <p:bold r:id="rId23"/>
      <p:italic r:id="rId24"/>
      <p:boldItalic r:id="rId25"/>
    </p:embeddedFont>
    <p:embeddedFont>
      <p:font typeface="Open Sans Semibold" panose="020B07060308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43">
          <p15:clr>
            <a:srgbClr val="747775"/>
          </p15:clr>
        </p15:guide>
        <p15:guide id="2" orient="horz" pos="144">
          <p15:clr>
            <a:srgbClr val="747775"/>
          </p15:clr>
        </p15:guide>
        <p15:guide id="3" orient="horz" pos="307">
          <p15:clr>
            <a:srgbClr val="747775"/>
          </p15:clr>
        </p15:guide>
        <p15:guide id="4" pos="423">
          <p15:clr>
            <a:srgbClr val="747775"/>
          </p15:clr>
        </p15:guide>
        <p15:guide id="5" orient="horz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00"/>
    <a:srgbClr val="002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4"/>
    <p:restoredTop sz="94694"/>
  </p:normalViewPr>
  <p:slideViewPr>
    <p:cSldViewPr snapToGrid="0">
      <p:cViewPr varScale="1">
        <p:scale>
          <a:sx n="156" d="100"/>
          <a:sy n="156" d="100"/>
        </p:scale>
        <p:origin x="992" y="168"/>
      </p:cViewPr>
      <p:guideLst>
        <p:guide pos="243"/>
        <p:guide orient="horz" pos="144"/>
        <p:guide orient="horz" pos="307"/>
        <p:guide pos="423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b58db64f94_5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4" name="Google Shape;84;g3b58db64f94_5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b55c510d6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g3b55c510d6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b58db64f94_7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/>
          </a:p>
        </p:txBody>
      </p:sp>
      <p:sp>
        <p:nvSpPr>
          <p:cNvPr id="208" name="Google Shape;208;g3b58db64f94_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b32b056358_0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/>
              <a:t>Neby</a:t>
            </a:r>
            <a:endParaRPr b="1"/>
          </a:p>
        </p:txBody>
      </p:sp>
      <p:sp>
        <p:nvSpPr>
          <p:cNvPr id="226" name="Google Shape;226;g3b32b056358_0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b32b05635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9" name="Google Shape;99;g3b32b05635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b55c510d6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06" name="Google Shape;106;g3b55c510d6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Defining Moment for IEEE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world faces complex challenges that demand engineering leadership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Public understanding of engineering impact is lagging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future talent pipeline is at risk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b4ca8e1a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" name="Google Shape;133;g3b4ca8e1a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One Platform. Multiple Missions.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Scalable framework for global challenges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Clear public narrative for IEEE impact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Flexible enough to address different audiences and needs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b55c510d6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/>
          </a:p>
        </p:txBody>
      </p:sp>
      <p:sp>
        <p:nvSpPr>
          <p:cNvPr id="116" name="Google Shape;116;g3b55c510d6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b58db64f94_5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/>
          </a:p>
        </p:txBody>
      </p:sp>
      <p:sp>
        <p:nvSpPr>
          <p:cNvPr id="140" name="Google Shape;140;g3b58db64f94_5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b32b05635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dk1"/>
                </a:solidFill>
              </a:rPr>
              <a:t>Two Grand Challenges. One Shared Purpose.</a:t>
            </a:r>
            <a:endParaRPr b="1">
              <a:solidFill>
                <a:srgbClr val="1E293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In 2026, the IEEE Impact Challenge comes to life through two distinct Grand Challenges, each addressing a critical human need.</a:t>
            </a:r>
            <a:endParaRPr/>
          </a:p>
        </p:txBody>
      </p:sp>
      <p:sp>
        <p:nvSpPr>
          <p:cNvPr id="154" name="Google Shape;154;g3b32b05635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b55c510d6d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70" name="Google Shape;170;g3b55c510d6d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b55c510d6d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83" name="Google Shape;183;g3b55c510d6d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 - Divider Slide - Image">
  <p:cSld name="9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1" title="sander-weeteling-KABfjuSOx74-unsplash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0"/>
            <a:ext cx="914400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/>
          <p:nvPr/>
        </p:nvSpPr>
        <p:spPr>
          <a:xfrm>
            <a:off x="-3" y="0"/>
            <a:ext cx="9144000" cy="5143500"/>
          </a:xfrm>
          <a:prstGeom prst="rect">
            <a:avLst/>
          </a:prstGeom>
          <a:solidFill>
            <a:srgbClr val="002855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Google Shape;62;p11"/>
          <p:cNvSpPr txBox="1"/>
          <p:nvPr/>
        </p:nvSpPr>
        <p:spPr>
          <a:xfrm>
            <a:off x="4" y="48165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‹#›</a:t>
            </a:fld>
            <a:endParaRPr sz="800" b="1" i="0" u="none" strike="noStrike" cap="none">
              <a:solidFill>
                <a:schemeClr val="accen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63" name="Google Shape;63;p11"/>
          <p:cNvCxnSpPr/>
          <p:nvPr/>
        </p:nvCxnSpPr>
        <p:spPr>
          <a:xfrm rot="10800000">
            <a:off x="2747972" y="-25"/>
            <a:ext cx="0" cy="933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4" name="Google Shape;64;p11" title="Blue Divi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4639599"/>
            <a:ext cx="9144001" cy="50452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4" y="48165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‹#›</a:t>
            </a:fld>
            <a:endParaRPr sz="800" b="1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66" name="Google Shape;66;p11" title="Logo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8022" y="4778461"/>
            <a:ext cx="772125" cy="22681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496825" y="1758975"/>
            <a:ext cx="68898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/>
          <p:nvPr/>
        </p:nvSpPr>
        <p:spPr>
          <a:xfrm>
            <a:off x="2871075" y="4967375"/>
            <a:ext cx="64611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 - Divider Slide - Image" preserve="1">
  <p:cSld name="1_I - Divider Slide -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1"/>
          <p:cNvPicPr preferRelativeResize="0"/>
          <p:nvPr/>
        </p:nvPicPr>
        <p:blipFill>
          <a:blip r:embed="rId2">
            <a:alphaModFix/>
          </a:blip>
          <a:srcRect/>
          <a:stretch/>
        </p:blipFill>
        <p:spPr>
          <a:xfrm>
            <a:off x="-7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/>
          <p:nvPr/>
        </p:nvSpPr>
        <p:spPr>
          <a:xfrm>
            <a:off x="4" y="48165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‹#›</a:t>
            </a:fld>
            <a:endParaRPr sz="800" b="1" i="0" u="none" strike="noStrike" cap="none">
              <a:solidFill>
                <a:schemeClr val="accen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63" name="Google Shape;63;p11"/>
          <p:cNvCxnSpPr/>
          <p:nvPr/>
        </p:nvCxnSpPr>
        <p:spPr>
          <a:xfrm rot="10800000">
            <a:off x="2747972" y="-25"/>
            <a:ext cx="0" cy="933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4" name="Google Shape;64;p11" title="Blue Divi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4639599"/>
            <a:ext cx="9144001" cy="50452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4" y="48165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‹#›</a:t>
            </a:fld>
            <a:endParaRPr sz="800" b="1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66" name="Google Shape;66;p11" title="Logo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8022" y="4778461"/>
            <a:ext cx="772125" cy="22681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496825" y="1758975"/>
            <a:ext cx="68898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/>
          <p:nvPr/>
        </p:nvSpPr>
        <p:spPr>
          <a:xfrm>
            <a:off x="2871075" y="4967375"/>
            <a:ext cx="64611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4766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2" title="Blue Divid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4639599"/>
            <a:ext cx="9144001" cy="50452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2"/>
          <p:cNvSpPr txBox="1"/>
          <p:nvPr/>
        </p:nvSpPr>
        <p:spPr>
          <a:xfrm>
            <a:off x="4" y="48165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‹#›</a:t>
            </a:fld>
            <a:endParaRPr sz="800" b="1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72" name="Google Shape;72;p12" title="Logo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8022" y="4778461"/>
            <a:ext cx="772125" cy="22681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/>
          <p:nvPr/>
        </p:nvSpPr>
        <p:spPr>
          <a:xfrm>
            <a:off x="2871075" y="4967375"/>
            <a:ext cx="64611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 - Divider Slide - Solid">
  <p:cSld name="1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85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3" title="Blue Divid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39774"/>
            <a:ext cx="9144001" cy="50452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>
            <a:spLocks noGrp="1"/>
          </p:cNvSpPr>
          <p:nvPr>
            <p:ph type="sldNum" idx="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3" title="Logo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8025" y="4778636"/>
            <a:ext cx="772125" cy="22681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496825" y="1758975"/>
            <a:ext cx="68898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2871075" y="4967375"/>
            <a:ext cx="64611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Title Slide - Multi Images - People &amp; Tech">
  <p:cSld name="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0" descr="A group of men in a factor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41925" y="381950"/>
            <a:ext cx="3621600" cy="1960200"/>
          </a:xfrm>
          <a:prstGeom prst="roundRect">
            <a:avLst>
              <a:gd name="adj" fmla="val 4227"/>
            </a:avLst>
          </a:prstGeom>
          <a:noFill/>
          <a:ln>
            <a:noFill/>
          </a:ln>
        </p:spPr>
      </p:pic>
      <p:pic>
        <p:nvPicPr>
          <p:cNvPr id="43" name="Google Shape;43;p10" title="iStock-2195056568.jpg"/>
          <p:cNvPicPr preferRelativeResize="0"/>
          <p:nvPr/>
        </p:nvPicPr>
        <p:blipFill rotWithShape="1">
          <a:blip r:embed="rId3">
            <a:alphaModFix/>
          </a:blip>
          <a:srcRect l="25502" r="25502"/>
          <a:stretch/>
        </p:blipFill>
        <p:spPr>
          <a:xfrm>
            <a:off x="5141925" y="2528450"/>
            <a:ext cx="1716000" cy="1970100"/>
          </a:xfrm>
          <a:prstGeom prst="roundRect">
            <a:avLst>
              <a:gd name="adj" fmla="val 5220"/>
            </a:avLst>
          </a:prstGeom>
          <a:noFill/>
          <a:ln>
            <a:noFill/>
          </a:ln>
        </p:spPr>
      </p:pic>
      <p:pic>
        <p:nvPicPr>
          <p:cNvPr id="44" name="Google Shape;44;p10" descr="A person welding a tunnel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047525" y="2528450"/>
            <a:ext cx="1716000" cy="893400"/>
          </a:xfrm>
          <a:prstGeom prst="roundRect">
            <a:avLst>
              <a:gd name="adj" fmla="val 9844"/>
            </a:avLst>
          </a:prstGeom>
          <a:noFill/>
          <a:ln>
            <a:noFill/>
          </a:ln>
        </p:spPr>
      </p:pic>
      <p:pic>
        <p:nvPicPr>
          <p:cNvPr id="45" name="Google Shape;45;p10" descr="A group of people in lab coats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 t="-341"/>
          <a:stretch/>
        </p:blipFill>
        <p:spPr>
          <a:xfrm>
            <a:off x="7047525" y="3605150"/>
            <a:ext cx="1716000" cy="893400"/>
          </a:xfrm>
          <a:prstGeom prst="roundRect">
            <a:avLst>
              <a:gd name="adj" fmla="val 9844"/>
            </a:avLst>
          </a:prstGeom>
          <a:noFill/>
          <a:ln>
            <a:noFill/>
          </a:ln>
        </p:spPr>
      </p:pic>
      <p:pic>
        <p:nvPicPr>
          <p:cNvPr id="46" name="Google Shape;46;p10" title="Blue B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638961"/>
            <a:ext cx="9144001" cy="5045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oogle Shape;47;p10"/>
          <p:cNvGrpSpPr/>
          <p:nvPr/>
        </p:nvGrpSpPr>
        <p:grpSpPr>
          <a:xfrm>
            <a:off x="380475" y="-338"/>
            <a:ext cx="4572000" cy="5143325"/>
            <a:chOff x="380400" y="175"/>
            <a:chExt cx="4572000" cy="5143325"/>
          </a:xfrm>
        </p:grpSpPr>
        <p:sp>
          <p:nvSpPr>
            <p:cNvPr id="48" name="Google Shape;48;p10"/>
            <p:cNvSpPr/>
            <p:nvPr/>
          </p:nvSpPr>
          <p:spPr>
            <a:xfrm>
              <a:off x="380400" y="382075"/>
              <a:ext cx="4572000" cy="4113000"/>
            </a:xfrm>
            <a:prstGeom prst="roundRect">
              <a:avLst>
                <a:gd name="adj" fmla="val 198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49" name="Google Shape;49;p10"/>
            <p:cNvCxnSpPr/>
            <p:nvPr/>
          </p:nvCxnSpPr>
          <p:spPr>
            <a:xfrm rot="10800000" flipH="1">
              <a:off x="2747675" y="175"/>
              <a:ext cx="300" cy="5724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50" name="Google Shape;50;p10" title="Log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7600" y="655375"/>
              <a:ext cx="1107675" cy="6220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1" name="Google Shape;51;p10"/>
            <p:cNvCxnSpPr/>
            <p:nvPr/>
          </p:nvCxnSpPr>
          <p:spPr>
            <a:xfrm rot="10800000">
              <a:off x="2747675" y="4271100"/>
              <a:ext cx="0" cy="8724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0"/>
          <p:cNvSpPr txBox="1"/>
          <p:nvPr/>
        </p:nvSpPr>
        <p:spPr>
          <a:xfrm>
            <a:off x="2871075" y="4967375"/>
            <a:ext cx="64611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548700" y="1693700"/>
            <a:ext cx="42393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ubTitle" idx="1"/>
          </p:nvPr>
        </p:nvSpPr>
        <p:spPr>
          <a:xfrm>
            <a:off x="548700" y="2933625"/>
            <a:ext cx="42393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ubTitle" idx="3"/>
          </p:nvPr>
        </p:nvSpPr>
        <p:spPr>
          <a:xfrm>
            <a:off x="548700" y="3643300"/>
            <a:ext cx="42393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ExtraBold"/>
              <a:buNone/>
              <a:defRPr sz="10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4"/>
          </p:nvPr>
        </p:nvSpPr>
        <p:spPr>
          <a:xfrm>
            <a:off x="548950" y="4873750"/>
            <a:ext cx="20757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ExtraBold"/>
              <a:buNone/>
              <a:defRPr sz="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lvl="1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image" Target="../media/image2.jpg"/><Relationship Id="rId9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eee.org/impact-challen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hyperlink" Target="https://www.ieee.org/ieee-future-tech-explorers-challeng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ieee.org/ieee-future-tech-explorers-challen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5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384048" y="484632"/>
            <a:ext cx="4380300" cy="4010400"/>
          </a:xfrm>
          <a:prstGeom prst="snip1Rect">
            <a:avLst>
              <a:gd name="adj" fmla="val 50000"/>
            </a:avLst>
          </a:prstGeom>
          <a:noFill/>
          <a:ln w="38100" cap="flat" cmpd="sng">
            <a:solidFill>
              <a:srgbClr val="00B5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4" descr="A group of men in a factory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4215300" y="479150"/>
            <a:ext cx="3544200" cy="1918200"/>
          </a:xfrm>
          <a:prstGeom prst="snip2SameRect">
            <a:avLst>
              <a:gd name="adj1" fmla="val 37604"/>
              <a:gd name="adj2" fmla="val 0"/>
            </a:avLst>
          </a:prstGeom>
          <a:noFill/>
          <a:ln>
            <a:noFill/>
          </a:ln>
        </p:spPr>
      </p:pic>
      <p:pic>
        <p:nvPicPr>
          <p:cNvPr id="87" name="Google Shape;87;p14" title="iStock-2195056568.jpg"/>
          <p:cNvPicPr preferRelativeResize="0"/>
          <p:nvPr/>
        </p:nvPicPr>
        <p:blipFill rotWithShape="1">
          <a:blip r:embed="rId4">
            <a:alphaModFix/>
          </a:blip>
          <a:srcRect l="25502" t="9520" r="25502" b="8900"/>
          <a:stretch/>
        </p:blipFill>
        <p:spPr>
          <a:xfrm>
            <a:off x="4953725" y="2537600"/>
            <a:ext cx="2093700" cy="19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 title="GettyImages-1357100011.jpg"/>
          <p:cNvPicPr preferRelativeResize="0"/>
          <p:nvPr/>
        </p:nvPicPr>
        <p:blipFill rotWithShape="1">
          <a:blip r:embed="rId5">
            <a:alphaModFix/>
          </a:blip>
          <a:srcRect l="-16140" t="10942" r="16139" b="10950"/>
          <a:stretch/>
        </p:blipFill>
        <p:spPr>
          <a:xfrm flipH="1">
            <a:off x="7176549" y="1760150"/>
            <a:ext cx="3409800" cy="1775100"/>
          </a:xfrm>
          <a:prstGeom prst="snip2DiagRect">
            <a:avLst>
              <a:gd name="adj1" fmla="val 0"/>
              <a:gd name="adj2" fmla="val 38251"/>
            </a:avLst>
          </a:prstGeom>
          <a:noFill/>
          <a:ln>
            <a:noFill/>
          </a:ln>
        </p:spPr>
      </p:pic>
      <p:pic>
        <p:nvPicPr>
          <p:cNvPr id="89" name="Google Shape;89;p14" descr="A group of people in lab coats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 l="1120" t="12677" r="2326" b="8"/>
          <a:stretch/>
        </p:blipFill>
        <p:spPr>
          <a:xfrm rot="10800000" flipH="1">
            <a:off x="7176550" y="3660575"/>
            <a:ext cx="1956900" cy="869100"/>
          </a:xfrm>
          <a:prstGeom prst="snip1Rect">
            <a:avLst>
              <a:gd name="adj" fmla="val 33366"/>
            </a:avLst>
          </a:prstGeom>
          <a:noFill/>
          <a:ln>
            <a:noFill/>
          </a:ln>
        </p:spPr>
      </p:pic>
      <p:pic>
        <p:nvPicPr>
          <p:cNvPr id="90" name="Google Shape;90;p14" title="Blue BG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638961"/>
            <a:ext cx="9144001" cy="50452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2871075" y="4967375"/>
            <a:ext cx="64611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2" name="Google Shape;92;p14" title="Logo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7675" y="654862"/>
            <a:ext cx="1107675" cy="6220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01100" y="1720050"/>
            <a:ext cx="42393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IEEE GRAND CHALLENGES INITIATIVE</a:t>
            </a:r>
            <a:endParaRPr sz="36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6" name="Google Shape;96;p14" title="GettyImages-1348382316.jpg"/>
          <p:cNvPicPr preferRelativeResize="0"/>
          <p:nvPr/>
        </p:nvPicPr>
        <p:blipFill rotWithShape="1">
          <a:blip r:embed="rId9">
            <a:alphaModFix/>
          </a:blip>
          <a:srcRect l="11635" t="10935" r="21340" b="-1017"/>
          <a:stretch/>
        </p:blipFill>
        <p:spPr>
          <a:xfrm>
            <a:off x="7863900" y="488100"/>
            <a:ext cx="1280100" cy="11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>
            <a:spLocks noGrp="1"/>
          </p:cNvSpPr>
          <p:nvPr>
            <p:ph type="subTitle" idx="4294967295"/>
          </p:nvPr>
        </p:nvSpPr>
        <p:spPr>
          <a:xfrm>
            <a:off x="701100" y="3795700"/>
            <a:ext cx="42393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rPr lang="en" sz="11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January 16, 2025</a:t>
            </a:r>
            <a:endParaRPr sz="11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/>
          <p:nvPr/>
        </p:nvSpPr>
        <p:spPr>
          <a:xfrm rot="5400000">
            <a:off x="830250" y="-3185200"/>
            <a:ext cx="3210000" cy="5184900"/>
          </a:xfrm>
          <a:prstGeom prst="snip1Rect">
            <a:avLst>
              <a:gd name="adj" fmla="val 23271"/>
            </a:avLst>
          </a:prstGeom>
          <a:solidFill>
            <a:srgbClr val="0062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3"/>
          <p:cNvSpPr txBox="1"/>
          <p:nvPr/>
        </p:nvSpPr>
        <p:spPr>
          <a:xfrm>
            <a:off x="390425" y="1352400"/>
            <a:ext cx="4563900" cy="269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B5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Engineering When It Matters Most</a:t>
            </a:r>
            <a:endParaRPr sz="2000" b="1" dirty="0">
              <a:solidFill>
                <a:srgbClr val="00B5E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5E2"/>
              </a:buClr>
              <a:buSzPts val="1800"/>
              <a:buFont typeface="Calibri"/>
              <a:buChar char="➔"/>
            </a:pPr>
            <a:r>
              <a:rPr lang="en" sz="18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Focus on emergency response </a:t>
            </a:r>
            <a:endParaRPr sz="18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5E2"/>
              </a:buClr>
              <a:buSzPts val="1800"/>
              <a:buFont typeface="Calibri"/>
              <a:buChar char="➔"/>
            </a:pPr>
            <a:r>
              <a:rPr lang="en" sz="18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Supports first responders with better data and insight</a:t>
            </a:r>
            <a:endParaRPr sz="18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>
                <a:srgbClr val="00B5E2"/>
              </a:buClr>
              <a:buSzPts val="1800"/>
              <a:buFont typeface="Calibri"/>
              <a:buChar char="➔"/>
            </a:pPr>
            <a:r>
              <a:rPr lang="en" sz="18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Positions IEEE as a leader in humanitarian engineering</a:t>
            </a:r>
            <a:endParaRPr sz="18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390425" y="164725"/>
            <a:ext cx="3478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Launching April 2026: </a:t>
            </a:r>
            <a:br>
              <a:rPr lang="en" sz="24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r>
              <a:rPr lang="en" sz="24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IEEE Response Quest</a:t>
            </a:r>
            <a:r>
              <a:rPr lang="en" sz="2200" b="1" baseline="300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™</a:t>
            </a:r>
            <a:endParaRPr sz="2200" b="1" baseline="300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205" name="Google Shape;205;p23" title="GettyImages-201274694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4325" y="1164650"/>
            <a:ext cx="4037274" cy="2692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4" title="GettyImages-1340129766.jpg"/>
          <p:cNvPicPr preferRelativeResize="0"/>
          <p:nvPr/>
        </p:nvPicPr>
        <p:blipFill rotWithShape="1">
          <a:blip r:embed="rId3">
            <a:alphaModFix/>
          </a:blip>
          <a:srcRect t="18307"/>
          <a:stretch/>
        </p:blipFill>
        <p:spPr>
          <a:xfrm>
            <a:off x="0" y="2"/>
            <a:ext cx="9144003" cy="497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/>
          <p:nvPr/>
        </p:nvSpPr>
        <p:spPr>
          <a:xfrm rot="-5400000">
            <a:off x="6710759" y="1486063"/>
            <a:ext cx="1598400" cy="2546100"/>
          </a:xfrm>
          <a:prstGeom prst="snip1Rect">
            <a:avLst>
              <a:gd name="adj" fmla="val 28080"/>
            </a:avLst>
          </a:prstGeom>
          <a:solidFill>
            <a:srgbClr val="002855">
              <a:alpha val="2342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4"/>
          <p:cNvSpPr txBox="1"/>
          <p:nvPr/>
        </p:nvSpPr>
        <p:spPr>
          <a:xfrm>
            <a:off x="6626558" y="2241564"/>
            <a:ext cx="2156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 bold identity that reflects IEEE leadership today and tomorrow</a:t>
            </a:r>
            <a:endParaRPr sz="17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3" name="Google Shape;213;p24" title="Blue Divid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39600"/>
            <a:ext cx="9155375" cy="50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4"/>
          <p:cNvSpPr txBox="1"/>
          <p:nvPr/>
        </p:nvSpPr>
        <p:spPr>
          <a:xfrm>
            <a:off x="4" y="48165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11</a:t>
            </a:fld>
            <a:endParaRPr sz="800" b="1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15" name="Google Shape;215;p24" title="LogoWhit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8022" y="4778461"/>
            <a:ext cx="772125" cy="22681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4"/>
          <p:cNvSpPr txBox="1"/>
          <p:nvPr/>
        </p:nvSpPr>
        <p:spPr>
          <a:xfrm>
            <a:off x="2871075" y="4967375"/>
            <a:ext cx="64611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24"/>
          <p:cNvSpPr/>
          <p:nvPr/>
        </p:nvSpPr>
        <p:spPr>
          <a:xfrm rot="-5400000">
            <a:off x="834831" y="1501125"/>
            <a:ext cx="1598400" cy="2546100"/>
          </a:xfrm>
          <a:prstGeom prst="snip1Rect">
            <a:avLst>
              <a:gd name="adj" fmla="val 28080"/>
            </a:avLst>
          </a:prstGeom>
          <a:solidFill>
            <a:srgbClr val="002855">
              <a:alpha val="2342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4"/>
          <p:cNvSpPr txBox="1"/>
          <p:nvPr/>
        </p:nvSpPr>
        <p:spPr>
          <a:xfrm>
            <a:off x="555824" y="2428188"/>
            <a:ext cx="2156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 unified mission, not disconnected programs</a:t>
            </a:r>
            <a:endParaRPr sz="1700" dirty="0"/>
          </a:p>
        </p:txBody>
      </p:sp>
      <p:sp>
        <p:nvSpPr>
          <p:cNvPr id="219" name="Google Shape;219;p24"/>
          <p:cNvSpPr/>
          <p:nvPr/>
        </p:nvSpPr>
        <p:spPr>
          <a:xfrm rot="-5400000">
            <a:off x="3772795" y="1501138"/>
            <a:ext cx="1598400" cy="2546100"/>
          </a:xfrm>
          <a:prstGeom prst="snip1Rect">
            <a:avLst>
              <a:gd name="adj" fmla="val 28080"/>
            </a:avLst>
          </a:prstGeom>
          <a:solidFill>
            <a:srgbClr val="002855">
              <a:alpha val="2342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4"/>
          <p:cNvSpPr txBox="1"/>
          <p:nvPr/>
        </p:nvSpPr>
        <p:spPr>
          <a:xfrm>
            <a:off x="3433788" y="2451288"/>
            <a:ext cx="2276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 platform that connects expertise to humanity’s needs</a:t>
            </a:r>
            <a:endParaRPr sz="1700" dirty="0"/>
          </a:p>
        </p:txBody>
      </p:sp>
      <p:sp>
        <p:nvSpPr>
          <p:cNvPr id="221" name="Google Shape;221;p24"/>
          <p:cNvSpPr txBox="1"/>
          <p:nvPr/>
        </p:nvSpPr>
        <p:spPr>
          <a:xfrm>
            <a:off x="2628900" y="488100"/>
            <a:ext cx="4057650" cy="3693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 Movement With Purpose</a:t>
            </a:r>
            <a:endParaRPr sz="24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22" name="Google Shape;222;p24"/>
          <p:cNvSpPr txBox="1"/>
          <p:nvPr/>
        </p:nvSpPr>
        <p:spPr>
          <a:xfrm>
            <a:off x="849087" y="764775"/>
            <a:ext cx="7462156" cy="8001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The IEEE Impact</a:t>
            </a:r>
            <a:r>
              <a:rPr lang="en" sz="2200" b="1" baseline="300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TM</a:t>
            </a:r>
            <a:r>
              <a:rPr lang="en" sz="3500" b="1" baseline="300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" sz="4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Challenge</a:t>
            </a:r>
            <a:r>
              <a:rPr lang="en" sz="40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endParaRPr sz="40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23" name="Google Shape;223;p24"/>
          <p:cNvSpPr txBox="1"/>
          <p:nvPr/>
        </p:nvSpPr>
        <p:spPr>
          <a:xfrm>
            <a:off x="387450" y="4122500"/>
            <a:ext cx="8369100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D100"/>
                </a:solidFill>
                <a:latin typeface="Open Sans"/>
                <a:ea typeface="Open Sans"/>
                <a:cs typeface="Open Sans"/>
                <a:sym typeface="Open Sans"/>
              </a:rPr>
              <a:t>This is how IEEE leads with purpose, scale and impact.</a:t>
            </a:r>
            <a:endParaRPr sz="1800" b="1" dirty="0">
              <a:solidFill>
                <a:srgbClr val="FFD1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sldNum" idx="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30" name="Google Shape;230;p25"/>
          <p:cNvSpPr txBox="1"/>
          <p:nvPr/>
        </p:nvSpPr>
        <p:spPr>
          <a:xfrm>
            <a:off x="0" y="2156088"/>
            <a:ext cx="9144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THANK YOU</a:t>
            </a:r>
            <a:endParaRPr sz="2800" i="0" u="none" strike="noStrike" cap="none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380474" y="1401992"/>
            <a:ext cx="82332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11"/>
              <a:buNone/>
            </a:pPr>
            <a:r>
              <a:rPr lang="en" sz="4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Connecting Technical Experts. Inspiring Global Innovation. </a:t>
            </a:r>
            <a:endParaRPr sz="4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11"/>
              <a:buNone/>
            </a:pP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4294967295"/>
          </p:nvPr>
        </p:nvSpPr>
        <p:spPr>
          <a:xfrm>
            <a:off x="0" y="4816475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4294967295"/>
          </p:nvPr>
        </p:nvSpPr>
        <p:spPr>
          <a:xfrm>
            <a:off x="0" y="4816475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5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 rot="5400000">
            <a:off x="830250" y="-3185200"/>
            <a:ext cx="3210000" cy="5184900"/>
          </a:xfrm>
          <a:prstGeom prst="snip1Rect">
            <a:avLst>
              <a:gd name="adj" fmla="val 23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6"/>
          <p:cNvSpPr/>
          <p:nvPr/>
        </p:nvSpPr>
        <p:spPr>
          <a:xfrm rot="-5400000">
            <a:off x="5109075" y="278400"/>
            <a:ext cx="3210000" cy="3922800"/>
          </a:xfrm>
          <a:prstGeom prst="snip1Rect">
            <a:avLst>
              <a:gd name="adj" fmla="val 23271"/>
            </a:avLst>
          </a:prstGeom>
          <a:noFill/>
          <a:ln w="38100" cap="flat" cmpd="sng">
            <a:solidFill>
              <a:srgbClr val="009C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4997025" y="1223716"/>
            <a:ext cx="3434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 b="1" dirty="0">
                <a:solidFill>
                  <a:srgbClr val="00B5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IEEE Is Uniquely Positioned to Lead</a:t>
            </a:r>
            <a:endParaRPr sz="2800" b="1" i="0" u="none" strike="noStrike" cap="none" dirty="0">
              <a:solidFill>
                <a:srgbClr val="00B5E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4974075" y="2297091"/>
            <a:ext cx="3480000" cy="123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Together with our members and volunteers, IEEE can mobilize technical expertise to address the world’s most urgent needs and inspire the innovators of tomorrow.</a:t>
            </a:r>
            <a:endParaRPr i="0" u="none" strike="noStrike" cap="none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380475" y="164725"/>
            <a:ext cx="356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8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Why This Matters Now</a:t>
            </a:r>
            <a:endParaRPr sz="2500" b="1" dirty="0">
              <a:solidFill>
                <a:srgbClr val="0028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385225" y="1140300"/>
            <a:ext cx="4033500" cy="349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B5E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5E2"/>
              </a:buClr>
              <a:buSzPts val="1800"/>
              <a:buFont typeface="Calibri"/>
              <a:buChar char="➔"/>
            </a:pPr>
            <a:r>
              <a:rPr lang="en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The world’s challenges are accelerating in scale and complexity</a:t>
            </a: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5E2"/>
              </a:buClr>
              <a:buSzPts val="1800"/>
              <a:buFont typeface="Calibri"/>
              <a:buChar char="➔"/>
            </a:pPr>
            <a:r>
              <a:rPr lang="en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Engineering expertise has never been more essential, but not always visible</a:t>
            </a: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>
                <a:srgbClr val="00B5E2"/>
              </a:buClr>
              <a:buSzPts val="1800"/>
              <a:buFont typeface="Calibri"/>
              <a:buChar char="➔"/>
            </a:pPr>
            <a:r>
              <a:rPr lang="en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This is a moment to lead with purpose</a:t>
            </a: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496825" y="548087"/>
            <a:ext cx="6889800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11"/>
              <a:buNone/>
            </a:pPr>
            <a:r>
              <a:rPr lang="en" sz="2650" b="1" dirty="0">
                <a:solidFill>
                  <a:srgbClr val="0028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Introducing:</a:t>
            </a:r>
            <a:endParaRPr sz="1550" b="1" dirty="0">
              <a:solidFill>
                <a:srgbClr val="0028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4294967295"/>
          </p:nvPr>
        </p:nvSpPr>
        <p:spPr>
          <a:xfrm>
            <a:off x="0" y="4816475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4294967295"/>
          </p:nvPr>
        </p:nvSpPr>
        <p:spPr>
          <a:xfrm>
            <a:off x="0" y="4816475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Google Shape;135;p18">
            <a:extLst>
              <a:ext uri="{FF2B5EF4-FFF2-40B4-BE49-F238E27FC236}">
                <a16:creationId xmlns:a16="http://schemas.microsoft.com/office/drawing/2014/main" id="{E6BF29AE-AB29-57EB-1624-BC5BCDC29972}"/>
              </a:ext>
            </a:extLst>
          </p:cNvPr>
          <p:cNvSpPr txBox="1">
            <a:spLocks/>
          </p:cNvSpPr>
          <p:nvPr/>
        </p:nvSpPr>
        <p:spPr>
          <a:xfrm>
            <a:off x="1615346" y="4516271"/>
            <a:ext cx="4652758" cy="19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5111"/>
            </a:pPr>
            <a:r>
              <a:rPr lang="en-US" sz="1250" dirty="0">
                <a:solidFill>
                  <a:srgbClr val="0028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Fostering technological innovation for the benefit of humanity.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46EA01-23A4-63DC-9610-A5AD7E30FB2B}"/>
              </a:ext>
            </a:extLst>
          </p:cNvPr>
          <p:cNvSpPr txBox="1"/>
          <p:nvPr/>
        </p:nvSpPr>
        <p:spPr>
          <a:xfrm>
            <a:off x="3766914" y="3290047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D1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ieee.org/impact-challenge</a:t>
            </a:r>
            <a:endParaRPr lang="en-US" dirty="0">
              <a:solidFill>
                <a:srgbClr val="FFD1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E8D9711-5B83-E19F-F3D5-260AD83F8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861" y="3730508"/>
            <a:ext cx="768724" cy="7687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 title="GettyImages-1128316738.jpg"/>
          <p:cNvPicPr preferRelativeResize="0"/>
          <p:nvPr/>
        </p:nvPicPr>
        <p:blipFill rotWithShape="1">
          <a:blip r:embed="rId3">
            <a:alphaModFix amt="90000"/>
          </a:blip>
          <a:srcRect t="9150" b="9150"/>
          <a:stretch/>
        </p:blipFill>
        <p:spPr>
          <a:xfrm>
            <a:off x="0" y="2"/>
            <a:ext cx="9144003" cy="497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 rot="5400000">
            <a:off x="830250" y="-3185200"/>
            <a:ext cx="3210000" cy="5184900"/>
          </a:xfrm>
          <a:prstGeom prst="snip1Rect">
            <a:avLst>
              <a:gd name="adj" fmla="val 23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7"/>
          <p:cNvSpPr/>
          <p:nvPr/>
        </p:nvSpPr>
        <p:spPr>
          <a:xfrm rot="-5400000">
            <a:off x="6710759" y="1486063"/>
            <a:ext cx="1598400" cy="2546100"/>
          </a:xfrm>
          <a:prstGeom prst="snip1Rect">
            <a:avLst>
              <a:gd name="adj" fmla="val 28080"/>
            </a:avLst>
          </a:prstGeom>
          <a:solidFill>
            <a:srgbClr val="002855">
              <a:alpha val="2342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6626558" y="2241564"/>
            <a:ext cx="2156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Impact: </a:t>
            </a:r>
            <a:br>
              <a:rPr lang="en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</a:br>
            <a:r>
              <a:rPr lang="en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Deliver real solutions that protect and inspire</a:t>
            </a: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122" name="Google Shape;122;p17" title="Blue Divid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39600"/>
            <a:ext cx="9155375" cy="50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4" y="48165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5</a:t>
            </a:fld>
            <a:endParaRPr sz="800" b="1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24" name="Google Shape;124;p17" title="LogoWhit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8022" y="4778461"/>
            <a:ext cx="772125" cy="22681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2871075" y="4967375"/>
            <a:ext cx="64611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17"/>
          <p:cNvSpPr/>
          <p:nvPr/>
        </p:nvSpPr>
        <p:spPr>
          <a:xfrm rot="-5400000">
            <a:off x="834831" y="1501125"/>
            <a:ext cx="1598400" cy="2546100"/>
          </a:xfrm>
          <a:prstGeom prst="snip1Rect">
            <a:avLst>
              <a:gd name="adj" fmla="val 28080"/>
            </a:avLst>
          </a:prstGeom>
          <a:solidFill>
            <a:srgbClr val="002855">
              <a:alpha val="2342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729310" y="2241563"/>
            <a:ext cx="1922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Visibility: </a:t>
            </a:r>
            <a:br>
              <a:rPr lang="en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</a:br>
            <a:r>
              <a:rPr lang="en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Show the world </a:t>
            </a:r>
            <a:br>
              <a:rPr lang="en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</a:br>
            <a:r>
              <a:rPr lang="en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what engineering can do</a:t>
            </a: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8" name="Google Shape;128;p17"/>
          <p:cNvSpPr/>
          <p:nvPr/>
        </p:nvSpPr>
        <p:spPr>
          <a:xfrm rot="-5400000">
            <a:off x="3772795" y="1501138"/>
            <a:ext cx="1598400" cy="2546100"/>
          </a:xfrm>
          <a:prstGeom prst="snip1Rect">
            <a:avLst>
              <a:gd name="adj" fmla="val 28080"/>
            </a:avLst>
          </a:prstGeom>
          <a:solidFill>
            <a:srgbClr val="002855">
              <a:alpha val="2342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3754883" y="2241563"/>
            <a:ext cx="1756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Engagement: </a:t>
            </a:r>
            <a:br>
              <a:rPr lang="en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</a:br>
            <a:r>
              <a:rPr lang="en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Unite members, educators and volunteers</a:t>
            </a: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380475" y="164725"/>
            <a:ext cx="356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8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How We Deliver Impact</a:t>
            </a:r>
            <a:endParaRPr sz="2500" b="1" dirty="0">
              <a:solidFill>
                <a:srgbClr val="0028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/>
          <p:nvPr/>
        </p:nvSpPr>
        <p:spPr>
          <a:xfrm rot="-5400000">
            <a:off x="5109075" y="278400"/>
            <a:ext cx="3210000" cy="3922800"/>
          </a:xfrm>
          <a:prstGeom prst="snip1Rect">
            <a:avLst>
              <a:gd name="adj" fmla="val 23271"/>
            </a:avLst>
          </a:prstGeom>
          <a:noFill/>
          <a:ln w="38100" cap="flat" cmpd="sng">
            <a:solidFill>
              <a:srgbClr val="009C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9"/>
          <p:cNvSpPr/>
          <p:nvPr/>
        </p:nvSpPr>
        <p:spPr>
          <a:xfrm rot="5400000">
            <a:off x="1036436" y="-3234186"/>
            <a:ext cx="3210000" cy="5282872"/>
          </a:xfrm>
          <a:prstGeom prst="snip1Rect">
            <a:avLst>
              <a:gd name="adj" fmla="val 23271"/>
            </a:avLst>
          </a:prstGeom>
          <a:solidFill>
            <a:srgbClr val="0028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"/>
          <p:cNvSpPr txBox="1"/>
          <p:nvPr/>
        </p:nvSpPr>
        <p:spPr>
          <a:xfrm>
            <a:off x="380475" y="164725"/>
            <a:ext cx="70947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 global mission. </a:t>
            </a:r>
            <a:br>
              <a:rPr lang="en" sz="24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r>
              <a:rPr lang="en" sz="24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Not just a series of contests.</a:t>
            </a:r>
            <a:endParaRPr sz="24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145" name="Google Shape;145;p19" title="Blue Divi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4639599"/>
            <a:ext cx="9144001" cy="50452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/>
        </p:nvSpPr>
        <p:spPr>
          <a:xfrm>
            <a:off x="4" y="48165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6</a:t>
            </a:fld>
            <a:endParaRPr sz="800" b="1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47" name="Google Shape;147;p19" title="Logo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8022" y="4778461"/>
            <a:ext cx="772125" cy="22681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2871075" y="4967375"/>
            <a:ext cx="64611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4895032" y="1290585"/>
            <a:ext cx="3638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 b="1" dirty="0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rPr>
              <a:t>One Mission, </a:t>
            </a:r>
            <a:br>
              <a:rPr lang="en" sz="2800" b="1" dirty="0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800" b="1" dirty="0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rPr>
              <a:t>Many Expressions</a:t>
            </a:r>
            <a:endParaRPr sz="28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944226" y="2478013"/>
            <a:ext cx="35397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2855"/>
                </a:solidFill>
                <a:latin typeface="Open Sans"/>
                <a:ea typeface="Open Sans"/>
                <a:cs typeface="Open Sans"/>
                <a:sym typeface="Open Sans"/>
              </a:rPr>
              <a:t>One global mission</a:t>
            </a:r>
            <a:endParaRPr dirty="0">
              <a:solidFill>
                <a:srgbClr val="0028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2855"/>
                </a:solidFill>
                <a:latin typeface="Open Sans"/>
                <a:ea typeface="Open Sans"/>
                <a:cs typeface="Open Sans"/>
                <a:sym typeface="Open Sans"/>
              </a:rPr>
              <a:t>Multiple Grand Challenges over time</a:t>
            </a:r>
            <a:endParaRPr dirty="0">
              <a:solidFill>
                <a:srgbClr val="0028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2855"/>
                </a:solidFill>
                <a:latin typeface="Open Sans"/>
                <a:ea typeface="Open Sans"/>
                <a:cs typeface="Open Sans"/>
                <a:sym typeface="Open Sans"/>
              </a:rPr>
              <a:t>A consistent brand, story and platform</a:t>
            </a:r>
            <a:endParaRPr dirty="0">
              <a:solidFill>
                <a:srgbClr val="0028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385225" y="1280755"/>
            <a:ext cx="3754068" cy="302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B5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The IEEE Impact Challenge</a:t>
            </a:r>
            <a:r>
              <a:rPr lang="en" b="1" baseline="30000" dirty="0">
                <a:solidFill>
                  <a:srgbClr val="00B5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TM</a:t>
            </a:r>
            <a:r>
              <a:rPr lang="en" sz="2000" b="1" baseline="30000" dirty="0">
                <a:solidFill>
                  <a:srgbClr val="00B5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" sz="2000" b="1" dirty="0">
                <a:solidFill>
                  <a:srgbClr val="00B5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is a unified movement that:</a:t>
            </a:r>
            <a:endParaRPr sz="2000" b="1" dirty="0">
              <a:solidFill>
                <a:srgbClr val="00B5E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B5E2"/>
              </a:buClr>
              <a:buSzPts val="1800"/>
              <a:buFont typeface="Calibri"/>
              <a:buChar char="➔"/>
            </a:pPr>
            <a:r>
              <a:rPr lang="en" sz="1600" dirty="0">
                <a:solidFill>
                  <a:srgbClr val="0028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Connects experts to the world’s most urgent needs</a:t>
            </a:r>
            <a:endParaRPr sz="1600" dirty="0">
              <a:solidFill>
                <a:srgbClr val="0028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B5E2"/>
              </a:buClr>
              <a:buSzPts val="1800"/>
              <a:buFont typeface="Calibri"/>
              <a:buChar char="➔"/>
            </a:pPr>
            <a:r>
              <a:rPr lang="en" sz="1600" dirty="0">
                <a:solidFill>
                  <a:srgbClr val="0028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Transforms innovation into visible public impact</a:t>
            </a:r>
            <a:endParaRPr sz="1600" dirty="0">
              <a:solidFill>
                <a:srgbClr val="0028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rgbClr val="00B5E2"/>
              </a:buClr>
              <a:buSzPts val="1800"/>
              <a:buFont typeface="Calibri"/>
              <a:buChar char="➔"/>
            </a:pPr>
            <a:r>
              <a:rPr lang="en" sz="1600" dirty="0">
                <a:solidFill>
                  <a:srgbClr val="0028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Packages IEEE leadership in a bold, recognizable way</a:t>
            </a:r>
            <a:endParaRPr sz="18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0" title="GettyImages-1346301207.jpg"/>
          <p:cNvPicPr preferRelativeResize="0"/>
          <p:nvPr/>
        </p:nvPicPr>
        <p:blipFill rotWithShape="1">
          <a:blip r:embed="rId4">
            <a:alphaModFix/>
          </a:blip>
          <a:srcRect t="9143" b="9143"/>
          <a:stretch/>
        </p:blipFill>
        <p:spPr>
          <a:xfrm>
            <a:off x="0" y="0"/>
            <a:ext cx="9144003" cy="4979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/>
          <p:nvPr/>
        </p:nvSpPr>
        <p:spPr>
          <a:xfrm rot="-5400000">
            <a:off x="743875" y="932651"/>
            <a:ext cx="3210000" cy="3853500"/>
          </a:xfrm>
          <a:prstGeom prst="snip1Rect">
            <a:avLst>
              <a:gd name="adj" fmla="val 28080"/>
            </a:avLst>
          </a:prstGeom>
          <a:solidFill>
            <a:srgbClr val="002855">
              <a:alpha val="800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5325" tIns="145325" rIns="145325" bIns="1453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25"/>
          </a:p>
        </p:txBody>
      </p:sp>
      <p:sp>
        <p:nvSpPr>
          <p:cNvPr id="158" name="Google Shape;158;p20"/>
          <p:cNvSpPr/>
          <p:nvPr/>
        </p:nvSpPr>
        <p:spPr>
          <a:xfrm rot="5400000">
            <a:off x="5190137" y="932675"/>
            <a:ext cx="3210000" cy="3853500"/>
          </a:xfrm>
          <a:prstGeom prst="snip1Rect">
            <a:avLst>
              <a:gd name="adj" fmla="val 28080"/>
            </a:avLst>
          </a:prstGeom>
          <a:solidFill>
            <a:srgbClr val="002855">
              <a:alpha val="800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5325" tIns="145325" rIns="145325" bIns="1453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25"/>
          </a:p>
        </p:txBody>
      </p:sp>
      <p:sp>
        <p:nvSpPr>
          <p:cNvPr id="159" name="Google Shape;159;p20"/>
          <p:cNvSpPr/>
          <p:nvPr/>
        </p:nvSpPr>
        <p:spPr>
          <a:xfrm rot="5400000">
            <a:off x="830250" y="-3185200"/>
            <a:ext cx="3210000" cy="5184900"/>
          </a:xfrm>
          <a:prstGeom prst="snip1Rect">
            <a:avLst>
              <a:gd name="adj" fmla="val 23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0"/>
          <p:cNvSpPr txBox="1"/>
          <p:nvPr/>
        </p:nvSpPr>
        <p:spPr>
          <a:xfrm>
            <a:off x="1052452" y="3024863"/>
            <a:ext cx="57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759277" y="1655655"/>
            <a:ext cx="3298371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IEEE Future Tech Explorers</a:t>
            </a:r>
            <a:r>
              <a:rPr lang="en" sz="2200" b="1" baseline="300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™</a:t>
            </a:r>
            <a:r>
              <a:rPr lang="en" b="1" baseline="300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" sz="3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endParaRPr sz="30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i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An IEEE grand challenge calling for educational resources that inspire the next generation.</a:t>
            </a:r>
            <a:endParaRPr i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The world urgently needs more young people who see engineering as creative, exciting and possible.</a:t>
            </a:r>
            <a:endParaRPr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5070024" y="1635519"/>
            <a:ext cx="3175908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IEEE Response </a:t>
            </a:r>
            <a:br>
              <a:rPr lang="en" sz="3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r>
              <a:rPr lang="en" sz="3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Quest</a:t>
            </a:r>
            <a:r>
              <a:rPr lang="en" sz="2200" b="1" baseline="300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™</a:t>
            </a:r>
            <a:endParaRPr sz="2200" b="1" baseline="300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 i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An IEEE grand challenge to build systems that advance care and emergency intelligence.</a:t>
            </a:r>
            <a:endParaRPr b="1" i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Communities need earlier, smarter </a:t>
            </a:r>
            <a:br>
              <a:rPr lang="en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r>
              <a:rPr lang="en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solutions when every second counts.</a:t>
            </a:r>
            <a:endParaRPr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390425" y="164725"/>
            <a:ext cx="7084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8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Launching Two Flagship </a:t>
            </a:r>
            <a:br>
              <a:rPr lang="en" sz="2400" b="1" dirty="0">
                <a:solidFill>
                  <a:srgbClr val="0028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r>
              <a:rPr lang="en" sz="2400" b="1" dirty="0">
                <a:solidFill>
                  <a:srgbClr val="0028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Grand Challenges</a:t>
            </a:r>
            <a:endParaRPr sz="2400" b="1" dirty="0">
              <a:solidFill>
                <a:srgbClr val="0028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164" name="Google Shape;164;p20" title="Blue Divide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639600"/>
            <a:ext cx="9155375" cy="50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4" y="48165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7</a:t>
            </a:fld>
            <a:endParaRPr sz="800" b="1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66" name="Google Shape;166;p20" title="LogoWhit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8022" y="4778461"/>
            <a:ext cx="772125" cy="22681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/>
        </p:nvSpPr>
        <p:spPr>
          <a:xfrm>
            <a:off x="2871075" y="4967375"/>
            <a:ext cx="64611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2;p21">
            <a:extLst>
              <a:ext uri="{FF2B5EF4-FFF2-40B4-BE49-F238E27FC236}">
                <a16:creationId xmlns:a16="http://schemas.microsoft.com/office/drawing/2014/main" id="{C672C69D-9B2B-4CF3-EAE4-BF6B0C3232D5}"/>
              </a:ext>
            </a:extLst>
          </p:cNvPr>
          <p:cNvSpPr/>
          <p:nvPr/>
        </p:nvSpPr>
        <p:spPr>
          <a:xfrm>
            <a:off x="0" y="-20850"/>
            <a:ext cx="4089900" cy="5143500"/>
          </a:xfrm>
          <a:prstGeom prst="rect">
            <a:avLst/>
          </a:prstGeom>
          <a:solidFill>
            <a:srgbClr val="002855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173;p21">
            <a:extLst>
              <a:ext uri="{FF2B5EF4-FFF2-40B4-BE49-F238E27FC236}">
                <a16:creationId xmlns:a16="http://schemas.microsoft.com/office/drawing/2014/main" id="{EAC373D1-0DE6-8C07-7F9E-C99185E4E263}"/>
              </a:ext>
            </a:extLst>
          </p:cNvPr>
          <p:cNvSpPr txBox="1"/>
          <p:nvPr/>
        </p:nvSpPr>
        <p:spPr>
          <a:xfrm>
            <a:off x="413374" y="816775"/>
            <a:ext cx="3562633" cy="327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Building the Future Talent Pipeline</a:t>
            </a:r>
            <a:endParaRPr sz="16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B5E2"/>
              </a:buClr>
              <a:buSzPts val="1400"/>
              <a:buFont typeface="Calibri"/>
              <a:buChar char="➔"/>
            </a:pPr>
            <a:r>
              <a:rPr lang="en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Open call to engineers, educators, and creators</a:t>
            </a:r>
            <a:endParaRPr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5E2"/>
              </a:buClr>
              <a:buSzPts val="1400"/>
              <a:buFont typeface="Calibri"/>
              <a:buChar char="➔"/>
            </a:pPr>
            <a:r>
              <a:rPr lang="en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Global participation</a:t>
            </a:r>
            <a:endParaRPr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5E2"/>
              </a:buClr>
              <a:buSzPts val="1400"/>
              <a:buFont typeface="Calibri"/>
              <a:buChar char="➔"/>
            </a:pPr>
            <a:r>
              <a:rPr lang="en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Interactive, creative learning experiences</a:t>
            </a:r>
            <a:endParaRPr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5E2"/>
              </a:buClr>
              <a:buSzPts val="1400"/>
              <a:buFont typeface="Calibri"/>
              <a:buChar char="➔"/>
            </a:pPr>
            <a:r>
              <a:rPr lang="en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Students ages 5–17</a:t>
            </a:r>
            <a:endParaRPr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00B5E2"/>
              </a:buClr>
              <a:buSzPts val="1400"/>
              <a:buFont typeface="Calibri"/>
              <a:buChar char="➔"/>
            </a:pPr>
            <a:r>
              <a:rPr lang="en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Engineering as a tool to change the world</a:t>
            </a:r>
            <a:endParaRPr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4" name="Google Shape;174;p21">
            <a:extLst>
              <a:ext uri="{FF2B5EF4-FFF2-40B4-BE49-F238E27FC236}">
                <a16:creationId xmlns:a16="http://schemas.microsoft.com/office/drawing/2014/main" id="{AD6C1D11-D62B-50E4-15A2-0D037073132E}"/>
              </a:ext>
            </a:extLst>
          </p:cNvPr>
          <p:cNvSpPr txBox="1"/>
          <p:nvPr/>
        </p:nvSpPr>
        <p:spPr>
          <a:xfrm>
            <a:off x="390425" y="164725"/>
            <a:ext cx="70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Now Live!</a:t>
            </a:r>
            <a:endParaRPr sz="24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5" name="Google Shape;175;p21" title="Blue Divider.png">
            <a:extLst>
              <a:ext uri="{FF2B5EF4-FFF2-40B4-BE49-F238E27FC236}">
                <a16:creationId xmlns:a16="http://schemas.microsoft.com/office/drawing/2014/main" id="{0929D241-96F6-5562-A6EA-FA2A84424D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39600"/>
            <a:ext cx="9155375" cy="504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6;p21">
            <a:extLst>
              <a:ext uri="{FF2B5EF4-FFF2-40B4-BE49-F238E27FC236}">
                <a16:creationId xmlns:a16="http://schemas.microsoft.com/office/drawing/2014/main" id="{9D16E9BF-A28B-2C09-7C47-5EB478ADAA08}"/>
              </a:ext>
            </a:extLst>
          </p:cNvPr>
          <p:cNvSpPr txBox="1"/>
          <p:nvPr/>
        </p:nvSpPr>
        <p:spPr>
          <a:xfrm>
            <a:off x="4" y="48165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8</a:t>
            </a:fld>
            <a:endParaRPr sz="800" b="1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7" name="Google Shape;177;p21" title="LogoWhite.png">
            <a:extLst>
              <a:ext uri="{FF2B5EF4-FFF2-40B4-BE49-F238E27FC236}">
                <a16:creationId xmlns:a16="http://schemas.microsoft.com/office/drawing/2014/main" id="{7149FBCA-F353-7981-583D-B06D69AC9C1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8022" y="4778461"/>
            <a:ext cx="772125" cy="2268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8;p21">
            <a:extLst>
              <a:ext uri="{FF2B5EF4-FFF2-40B4-BE49-F238E27FC236}">
                <a16:creationId xmlns:a16="http://schemas.microsoft.com/office/drawing/2014/main" id="{F84B5D70-A87A-914C-2E96-A1CA5234748B}"/>
              </a:ext>
            </a:extLst>
          </p:cNvPr>
          <p:cNvSpPr txBox="1"/>
          <p:nvPr/>
        </p:nvSpPr>
        <p:spPr>
          <a:xfrm>
            <a:off x="2871075" y="4967375"/>
            <a:ext cx="64611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179;p21">
            <a:extLst>
              <a:ext uri="{FF2B5EF4-FFF2-40B4-BE49-F238E27FC236}">
                <a16:creationId xmlns:a16="http://schemas.microsoft.com/office/drawing/2014/main" id="{096ADD75-4CEE-2FAE-4F20-CB318442F20C}"/>
              </a:ext>
            </a:extLst>
          </p:cNvPr>
          <p:cNvSpPr txBox="1"/>
          <p:nvPr/>
        </p:nvSpPr>
        <p:spPr>
          <a:xfrm>
            <a:off x="457325" y="3975094"/>
            <a:ext cx="33681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B5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Registration open through </a:t>
            </a:r>
            <a:endParaRPr sz="1900" dirty="0">
              <a:solidFill>
                <a:srgbClr val="00B5E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B5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27 February 2026</a:t>
            </a:r>
            <a:endParaRPr sz="1900" dirty="0">
              <a:solidFill>
                <a:srgbClr val="00B5E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10" name="Google Shape;180;p21">
            <a:extLst>
              <a:ext uri="{FF2B5EF4-FFF2-40B4-BE49-F238E27FC236}">
                <a16:creationId xmlns:a16="http://schemas.microsoft.com/office/drawing/2014/main" id="{9EDA69EA-42DC-F75C-7BA7-023A6977D35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1700" y="129650"/>
            <a:ext cx="2913801" cy="292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1;p21" title="51425 IEEE GC_Future Tech_content_R3_450x338_B.jpg">
            <a:extLst>
              <a:ext uri="{FF2B5EF4-FFF2-40B4-BE49-F238E27FC236}">
                <a16:creationId xmlns:a16="http://schemas.microsoft.com/office/drawing/2014/main" id="{D38B76FB-4E38-CBB9-4BD9-322AD3BB5B4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8563" y="2812075"/>
            <a:ext cx="2175050" cy="1633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" name="Google Shape;182;p21">
            <a:extLst>
              <a:ext uri="{FF2B5EF4-FFF2-40B4-BE49-F238E27FC236}">
                <a16:creationId xmlns:a16="http://schemas.microsoft.com/office/drawing/2014/main" id="{A296F4ED-54A6-D1AA-7138-B77BE0B89226}"/>
              </a:ext>
            </a:extLst>
          </p:cNvPr>
          <p:cNvSpPr/>
          <p:nvPr/>
        </p:nvSpPr>
        <p:spPr>
          <a:xfrm flipH="1">
            <a:off x="6922275" y="3571500"/>
            <a:ext cx="1953300" cy="637500"/>
          </a:xfrm>
          <a:prstGeom prst="snip1Rect">
            <a:avLst>
              <a:gd name="adj" fmla="val 16667"/>
            </a:avLst>
          </a:prstGeom>
          <a:noFill/>
          <a:ln w="19050" cap="flat" cmpd="sng">
            <a:solidFill>
              <a:srgbClr val="00B5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83;p21">
            <a:extLst>
              <a:ext uri="{FF2B5EF4-FFF2-40B4-BE49-F238E27FC236}">
                <a16:creationId xmlns:a16="http://schemas.microsoft.com/office/drawing/2014/main" id="{4A5903D2-3387-233A-D8A5-4143A599E7E4}"/>
              </a:ext>
            </a:extLst>
          </p:cNvPr>
          <p:cNvSpPr txBox="1"/>
          <p:nvPr/>
        </p:nvSpPr>
        <p:spPr>
          <a:xfrm>
            <a:off x="6760029" y="3619206"/>
            <a:ext cx="22860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00B5E2"/>
                </a:solidFill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 THE WEBSITE</a:t>
            </a:r>
            <a:endParaRPr sz="1500" b="1" dirty="0">
              <a:solidFill>
                <a:srgbClr val="00B5E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14" name="Google Shape;184;p21" title="ieee_ftec_QRCode_ppt_toolkit.png">
            <a:extLst>
              <a:ext uri="{FF2B5EF4-FFF2-40B4-BE49-F238E27FC236}">
                <a16:creationId xmlns:a16="http://schemas.microsoft.com/office/drawing/2014/main" id="{B8255B40-645A-739C-5D7C-7C45E7D05A8D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4000" y="1196802"/>
            <a:ext cx="1051725" cy="105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5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9;p22">
            <a:extLst>
              <a:ext uri="{FF2B5EF4-FFF2-40B4-BE49-F238E27FC236}">
                <a16:creationId xmlns:a16="http://schemas.microsoft.com/office/drawing/2014/main" id="{6F4F4B10-2432-AB36-16E2-E1F759B98DA0}"/>
              </a:ext>
            </a:extLst>
          </p:cNvPr>
          <p:cNvSpPr/>
          <p:nvPr/>
        </p:nvSpPr>
        <p:spPr>
          <a:xfrm rot="-5400000">
            <a:off x="1739725" y="-579954"/>
            <a:ext cx="1064700" cy="3773700"/>
          </a:xfrm>
          <a:prstGeom prst="snip1Rect">
            <a:avLst>
              <a:gd name="adj" fmla="val 26654"/>
            </a:avLst>
          </a:prstGeom>
          <a:noFill/>
          <a:ln w="28575" cap="flat" cmpd="sng">
            <a:solidFill>
              <a:srgbClr val="00B5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90;p22">
            <a:extLst>
              <a:ext uri="{FF2B5EF4-FFF2-40B4-BE49-F238E27FC236}">
                <a16:creationId xmlns:a16="http://schemas.microsoft.com/office/drawing/2014/main" id="{861C3864-6972-37F3-38D4-18454FE7AC74}"/>
              </a:ext>
            </a:extLst>
          </p:cNvPr>
          <p:cNvSpPr/>
          <p:nvPr/>
        </p:nvSpPr>
        <p:spPr>
          <a:xfrm rot="-5400000">
            <a:off x="1739725" y="718573"/>
            <a:ext cx="1064700" cy="3773700"/>
          </a:xfrm>
          <a:prstGeom prst="snip1Rect">
            <a:avLst>
              <a:gd name="adj" fmla="val 26104"/>
            </a:avLst>
          </a:prstGeom>
          <a:noFill/>
          <a:ln w="28575" cap="flat" cmpd="sng">
            <a:solidFill>
              <a:srgbClr val="00B5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91;p22">
            <a:extLst>
              <a:ext uri="{FF2B5EF4-FFF2-40B4-BE49-F238E27FC236}">
                <a16:creationId xmlns:a16="http://schemas.microsoft.com/office/drawing/2014/main" id="{E2349FA7-6FAA-F602-9B15-E90E5C4F6285}"/>
              </a:ext>
            </a:extLst>
          </p:cNvPr>
          <p:cNvSpPr/>
          <p:nvPr/>
        </p:nvSpPr>
        <p:spPr>
          <a:xfrm rot="-5400000">
            <a:off x="1739725" y="2017100"/>
            <a:ext cx="1064700" cy="3773700"/>
          </a:xfrm>
          <a:prstGeom prst="snip1Rect">
            <a:avLst>
              <a:gd name="adj" fmla="val 27212"/>
            </a:avLst>
          </a:prstGeom>
          <a:noFill/>
          <a:ln w="28575" cap="flat" cmpd="sng">
            <a:solidFill>
              <a:srgbClr val="00B5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92;p22">
            <a:extLst>
              <a:ext uri="{FF2B5EF4-FFF2-40B4-BE49-F238E27FC236}">
                <a16:creationId xmlns:a16="http://schemas.microsoft.com/office/drawing/2014/main" id="{02507789-4B0C-03E6-3FDC-4C9917B01E96}"/>
              </a:ext>
            </a:extLst>
          </p:cNvPr>
          <p:cNvSpPr txBox="1"/>
          <p:nvPr/>
        </p:nvSpPr>
        <p:spPr>
          <a:xfrm>
            <a:off x="390425" y="164725"/>
            <a:ext cx="70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How To Enter</a:t>
            </a:r>
            <a:endParaRPr sz="24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6" name="Google Shape;193;p22">
            <a:extLst>
              <a:ext uri="{FF2B5EF4-FFF2-40B4-BE49-F238E27FC236}">
                <a16:creationId xmlns:a16="http://schemas.microsoft.com/office/drawing/2014/main" id="{1AE9E210-AEDB-70E2-8D54-C9B811CA49AC}"/>
              </a:ext>
            </a:extLst>
          </p:cNvPr>
          <p:cNvSpPr txBox="1"/>
          <p:nvPr/>
        </p:nvSpPr>
        <p:spPr>
          <a:xfrm>
            <a:off x="717824" y="918800"/>
            <a:ext cx="896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50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 sz="500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" name="Google Shape;194;p22">
            <a:extLst>
              <a:ext uri="{FF2B5EF4-FFF2-40B4-BE49-F238E27FC236}">
                <a16:creationId xmlns:a16="http://schemas.microsoft.com/office/drawing/2014/main" id="{445780A6-5054-9271-F86B-95F17278E947}"/>
              </a:ext>
            </a:extLst>
          </p:cNvPr>
          <p:cNvSpPr txBox="1"/>
          <p:nvPr/>
        </p:nvSpPr>
        <p:spPr>
          <a:xfrm>
            <a:off x="1394068" y="903046"/>
            <a:ext cx="2453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 b="1" dirty="0">
                <a:solidFill>
                  <a:srgbClr val="00B5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Mid-January – Late February</a:t>
            </a:r>
            <a:endParaRPr sz="1000" b="1" i="0" u="none" strike="noStrike" cap="none" dirty="0">
              <a:solidFill>
                <a:srgbClr val="00B5E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8" name="Google Shape;195;p22">
            <a:extLst>
              <a:ext uri="{FF2B5EF4-FFF2-40B4-BE49-F238E27FC236}">
                <a16:creationId xmlns:a16="http://schemas.microsoft.com/office/drawing/2014/main" id="{28EE4A3D-C10D-2173-C776-C7CF1F9B5A37}"/>
              </a:ext>
            </a:extLst>
          </p:cNvPr>
          <p:cNvSpPr txBox="1"/>
          <p:nvPr/>
        </p:nvSpPr>
        <p:spPr>
          <a:xfrm>
            <a:off x="1394068" y="1068267"/>
            <a:ext cx="2637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3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Register Your Team</a:t>
            </a:r>
            <a:endParaRPr sz="13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3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Active IEEE member (18+) serves as primary entrant.</a:t>
            </a:r>
            <a:endParaRPr sz="13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9" name="Google Shape;196;p22">
            <a:extLst>
              <a:ext uri="{FF2B5EF4-FFF2-40B4-BE49-F238E27FC236}">
                <a16:creationId xmlns:a16="http://schemas.microsoft.com/office/drawing/2014/main" id="{89D695EA-3021-37E2-D85E-8804E250017A}"/>
              </a:ext>
            </a:extLst>
          </p:cNvPr>
          <p:cNvSpPr txBox="1"/>
          <p:nvPr/>
        </p:nvSpPr>
        <p:spPr>
          <a:xfrm>
            <a:off x="1394068" y="2221671"/>
            <a:ext cx="2453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 b="1" dirty="0">
                <a:solidFill>
                  <a:srgbClr val="00B5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February – March</a:t>
            </a:r>
            <a:endParaRPr sz="1000" b="1" i="0" u="none" strike="noStrike" cap="none" dirty="0">
              <a:solidFill>
                <a:srgbClr val="00B5E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0" name="Google Shape;197;p22">
            <a:extLst>
              <a:ext uri="{FF2B5EF4-FFF2-40B4-BE49-F238E27FC236}">
                <a16:creationId xmlns:a16="http://schemas.microsoft.com/office/drawing/2014/main" id="{A894870D-9350-C567-EA7A-8A5B0F26D3F8}"/>
              </a:ext>
            </a:extLst>
          </p:cNvPr>
          <p:cNvSpPr txBox="1"/>
          <p:nvPr/>
        </p:nvSpPr>
        <p:spPr>
          <a:xfrm>
            <a:off x="1394068" y="2386893"/>
            <a:ext cx="2628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3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Submit Your Concept</a:t>
            </a:r>
            <a:endParaRPr sz="13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3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Share your idea and how it inspires students ages 5–17</a:t>
            </a:r>
            <a:endParaRPr sz="13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1" name="Google Shape;198;p22">
            <a:extLst>
              <a:ext uri="{FF2B5EF4-FFF2-40B4-BE49-F238E27FC236}">
                <a16:creationId xmlns:a16="http://schemas.microsoft.com/office/drawing/2014/main" id="{37A04E09-96C3-FECA-C0BE-483E80B73992}"/>
              </a:ext>
            </a:extLst>
          </p:cNvPr>
          <p:cNvSpPr txBox="1"/>
          <p:nvPr/>
        </p:nvSpPr>
        <p:spPr>
          <a:xfrm>
            <a:off x="1394068" y="3517381"/>
            <a:ext cx="2453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 b="1" dirty="0">
                <a:solidFill>
                  <a:srgbClr val="00B5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May – June</a:t>
            </a:r>
            <a:endParaRPr sz="1000" b="1" i="0" u="none" strike="noStrike" cap="none" dirty="0">
              <a:solidFill>
                <a:srgbClr val="00B5E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2" name="Google Shape;199;p22">
            <a:extLst>
              <a:ext uri="{FF2B5EF4-FFF2-40B4-BE49-F238E27FC236}">
                <a16:creationId xmlns:a16="http://schemas.microsoft.com/office/drawing/2014/main" id="{0E7E6087-72E6-504E-1A1A-AFF158BEB8D9}"/>
              </a:ext>
            </a:extLst>
          </p:cNvPr>
          <p:cNvSpPr txBox="1"/>
          <p:nvPr/>
        </p:nvSpPr>
        <p:spPr>
          <a:xfrm>
            <a:off x="1394068" y="3682602"/>
            <a:ext cx="3193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Bring it to Life</a:t>
            </a:r>
            <a:endParaRPr sz="13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Create a short video showing your </a:t>
            </a:r>
            <a:br>
              <a:rPr lang="en" sz="13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r>
              <a:rPr lang="en" sz="13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learning experience in action.</a:t>
            </a:r>
            <a:endParaRPr sz="13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3" name="Google Shape;200;p22">
            <a:extLst>
              <a:ext uri="{FF2B5EF4-FFF2-40B4-BE49-F238E27FC236}">
                <a16:creationId xmlns:a16="http://schemas.microsoft.com/office/drawing/2014/main" id="{EE69C6F9-35AF-E6DF-0B4F-15773A6C86E3}"/>
              </a:ext>
            </a:extLst>
          </p:cNvPr>
          <p:cNvSpPr txBox="1"/>
          <p:nvPr/>
        </p:nvSpPr>
        <p:spPr>
          <a:xfrm>
            <a:off x="717824" y="2220669"/>
            <a:ext cx="896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50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 sz="500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" name="Google Shape;201;p22">
            <a:extLst>
              <a:ext uri="{FF2B5EF4-FFF2-40B4-BE49-F238E27FC236}">
                <a16:creationId xmlns:a16="http://schemas.microsoft.com/office/drawing/2014/main" id="{FDD15AC8-4C77-3229-E1A5-718C987E7546}"/>
              </a:ext>
            </a:extLst>
          </p:cNvPr>
          <p:cNvSpPr txBox="1"/>
          <p:nvPr/>
        </p:nvSpPr>
        <p:spPr>
          <a:xfrm>
            <a:off x="717824" y="3522538"/>
            <a:ext cx="896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50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 sz="5000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" name="Google Shape;202;p22" title="ieee_ftec_QRCode_ppt_toolkit.png">
            <a:extLst>
              <a:ext uri="{FF2B5EF4-FFF2-40B4-BE49-F238E27FC236}">
                <a16:creationId xmlns:a16="http://schemas.microsoft.com/office/drawing/2014/main" id="{1AA76439-0235-1D28-1C97-D1357223369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9412" y="1132900"/>
            <a:ext cx="1477125" cy="147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03;p22">
            <a:extLst>
              <a:ext uri="{FF2B5EF4-FFF2-40B4-BE49-F238E27FC236}">
                <a16:creationId xmlns:a16="http://schemas.microsoft.com/office/drawing/2014/main" id="{5859C77C-57B4-38ED-5BA4-4499CE6F22E0}"/>
              </a:ext>
            </a:extLst>
          </p:cNvPr>
          <p:cNvSpPr txBox="1"/>
          <p:nvPr/>
        </p:nvSpPr>
        <p:spPr>
          <a:xfrm>
            <a:off x="4441025" y="2712500"/>
            <a:ext cx="45939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B5E2"/>
                </a:solidFill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ieee.org/ieee-future-tech-explorers-challenge</a:t>
            </a:r>
            <a:endParaRPr b="1" dirty="0">
              <a:solidFill>
                <a:srgbClr val="00B5E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687</Words>
  <Application>Microsoft Macintosh PowerPoint</Application>
  <PresentationFormat>On-screen Show (16:9)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Cambria</vt:lpstr>
      <vt:lpstr>Open Sans</vt:lpstr>
      <vt:lpstr>Open Sans ExtraBold</vt:lpstr>
      <vt:lpstr>Arial</vt:lpstr>
      <vt:lpstr>Calibri</vt:lpstr>
      <vt:lpstr>Open Sans Semibold</vt:lpstr>
      <vt:lpstr>Open Sans ExtraBold</vt:lpstr>
      <vt:lpstr>Simple Light</vt:lpstr>
      <vt:lpstr>IEEE GRAND CHALLENGES INITIATIVE  </vt:lpstr>
      <vt:lpstr>Connecting Technical Experts. Inspiring Global Innovation.  </vt:lpstr>
      <vt:lpstr>PowerPoint Presentation</vt:lpstr>
      <vt:lpstr>Introducing: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Lauretta Davis</cp:lastModifiedBy>
  <cp:revision>2</cp:revision>
  <dcterms:modified xsi:type="dcterms:W3CDTF">2026-02-04T18:11:32Z</dcterms:modified>
</cp:coreProperties>
</file>